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0" r:id="rId2"/>
    <p:sldId id="289" r:id="rId3"/>
    <p:sldId id="295" r:id="rId4"/>
    <p:sldId id="256" r:id="rId5"/>
    <p:sldId id="296" r:id="rId6"/>
    <p:sldId id="297" r:id="rId7"/>
    <p:sldId id="257" r:id="rId8"/>
    <p:sldId id="258" r:id="rId9"/>
    <p:sldId id="259" r:id="rId10"/>
    <p:sldId id="261" r:id="rId11"/>
    <p:sldId id="298" r:id="rId12"/>
    <p:sldId id="262" r:id="rId13"/>
    <p:sldId id="263" r:id="rId14"/>
    <p:sldId id="299" r:id="rId15"/>
    <p:sldId id="300" r:id="rId16"/>
    <p:sldId id="301" r:id="rId17"/>
    <p:sldId id="269" r:id="rId18"/>
    <p:sldId id="268" r:id="rId19"/>
    <p:sldId id="302" r:id="rId20"/>
    <p:sldId id="270" r:id="rId21"/>
    <p:sldId id="271" r:id="rId22"/>
    <p:sldId id="303" r:id="rId23"/>
    <p:sldId id="272" r:id="rId24"/>
    <p:sldId id="304" r:id="rId25"/>
    <p:sldId id="273" r:id="rId26"/>
    <p:sldId id="274" r:id="rId27"/>
    <p:sldId id="275" r:id="rId28"/>
    <p:sldId id="276" r:id="rId29"/>
    <p:sldId id="277" r:id="rId30"/>
    <p:sldId id="278" r:id="rId31"/>
    <p:sldId id="279"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94696"/>
  </p:normalViewPr>
  <p:slideViewPr>
    <p:cSldViewPr snapToGrid="0" snapToObjects="1" showGuides="1">
      <p:cViewPr varScale="1">
        <p:scale>
          <a:sx n="93" d="100"/>
          <a:sy n="93" d="100"/>
        </p:scale>
        <p:origin x="53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2FD2B0-53A3-2F4A-A357-95C1FDC74897}"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51177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FD2B0-53A3-2F4A-A357-95C1FDC74897}"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510660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FD2B0-53A3-2F4A-A357-95C1FDC74897}"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1330555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2FD2B0-53A3-2F4A-A357-95C1FDC74897}"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73947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FD2B0-53A3-2F4A-A357-95C1FDC74897}" type="datetimeFigureOut">
              <a:rPr lang="en-US" smtClean="0"/>
              <a:t>7/3/18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91447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2FD2B0-53A3-2F4A-A357-95C1FDC74897}"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80813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2FD2B0-53A3-2F4A-A357-95C1FDC74897}" type="datetimeFigureOut">
              <a:rPr lang="en-US" smtClean="0"/>
              <a:t>7/3/18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102551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2FD2B0-53A3-2F4A-A357-95C1FDC74897}" type="datetimeFigureOut">
              <a:rPr lang="en-US" smtClean="0"/>
              <a:t>7/3/18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18930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FD2B0-53A3-2F4A-A357-95C1FDC74897}" type="datetimeFigureOut">
              <a:rPr lang="en-US" smtClean="0"/>
              <a:t>7/3/18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1292913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FD2B0-53A3-2F4A-A357-95C1FDC74897}"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176140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2FD2B0-53A3-2F4A-A357-95C1FDC74897}" type="datetimeFigureOut">
              <a:rPr lang="en-US" smtClean="0"/>
              <a:t>7/3/18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8A5401-4840-4947-BFDA-030F7887D201}" type="slidenum">
              <a:rPr lang="en-US" smtClean="0"/>
              <a:t>‹#›</a:t>
            </a:fld>
            <a:endParaRPr lang="en-US"/>
          </a:p>
        </p:txBody>
      </p:sp>
    </p:spTree>
    <p:extLst>
      <p:ext uri="{BB962C8B-B14F-4D97-AF65-F5344CB8AC3E}">
        <p14:creationId xmlns:p14="http://schemas.microsoft.com/office/powerpoint/2010/main" val="82327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FD2B0-53A3-2F4A-A357-95C1FDC74897}" type="datetimeFigureOut">
              <a:rPr lang="en-US" smtClean="0"/>
              <a:t>7/3/18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A5401-4840-4947-BFDA-030F7887D201}" type="slidenum">
              <a:rPr lang="en-US" smtClean="0"/>
              <a:t>‹#›</a:t>
            </a:fld>
            <a:endParaRPr lang="en-US"/>
          </a:p>
        </p:txBody>
      </p:sp>
    </p:spTree>
    <p:extLst>
      <p:ext uri="{BB962C8B-B14F-4D97-AF65-F5344CB8AC3E}">
        <p14:creationId xmlns:p14="http://schemas.microsoft.com/office/powerpoint/2010/main" val="2128475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 Id="rId5" Type="http://schemas.openxmlformats.org/officeDocument/2006/relationships/hyperlink" Target="https://support.rstudio.com/hc/en-us/articles/205753617-Code-Diagnostics" TargetMode="Externa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337666" cy="6858000"/>
          </a:xfrm>
          <a:prstGeom prst="rect">
            <a:avLst/>
          </a:prstGeom>
        </p:spPr>
      </p:pic>
      <p:sp>
        <p:nvSpPr>
          <p:cNvPr id="3" name="TextBox 2"/>
          <p:cNvSpPr txBox="1"/>
          <p:nvPr/>
        </p:nvSpPr>
        <p:spPr>
          <a:xfrm>
            <a:off x="6604001" y="16933"/>
            <a:ext cx="5554133" cy="646331"/>
          </a:xfrm>
          <a:prstGeom prst="rect">
            <a:avLst/>
          </a:prstGeom>
          <a:noFill/>
        </p:spPr>
        <p:txBody>
          <a:bodyPr wrap="square" rtlCol="0">
            <a:spAutoFit/>
          </a:bodyPr>
          <a:lstStyle/>
          <a:p>
            <a:r>
              <a:rPr lang="en-US" sz="3200" b="1" dirty="0"/>
              <a:t>Epidemiology &amp; </a:t>
            </a:r>
            <a:r>
              <a:rPr lang="en-US" sz="3600" b="1" dirty="0"/>
              <a:t>Data</a:t>
            </a:r>
            <a:r>
              <a:rPr lang="en-US" sz="3200" b="1" dirty="0"/>
              <a:t> Science</a:t>
            </a:r>
          </a:p>
        </p:txBody>
      </p:sp>
      <p:pic>
        <p:nvPicPr>
          <p:cNvPr id="5" name="Picture 4"/>
          <p:cNvPicPr>
            <a:picLocks noChangeAspect="1"/>
          </p:cNvPicPr>
          <p:nvPr/>
        </p:nvPicPr>
        <p:blipFill rotWithShape="1">
          <a:blip r:embed="rId3"/>
          <a:srcRect l="5729" t="-4835" r="-12190" b="-1005"/>
          <a:stretch/>
        </p:blipFill>
        <p:spPr>
          <a:xfrm>
            <a:off x="6659400" y="1985930"/>
            <a:ext cx="2325862" cy="1904037"/>
          </a:xfrm>
          <a:prstGeom prst="hexagon">
            <a:avLst/>
          </a:prstGeom>
        </p:spPr>
      </p:pic>
      <p:sp>
        <p:nvSpPr>
          <p:cNvPr id="8" name="TextBox 7"/>
          <p:cNvSpPr txBox="1"/>
          <p:nvPr/>
        </p:nvSpPr>
        <p:spPr>
          <a:xfrm>
            <a:off x="8797493" y="2430116"/>
            <a:ext cx="3191308" cy="1200329"/>
          </a:xfrm>
          <a:prstGeom prst="rect">
            <a:avLst/>
          </a:prstGeom>
          <a:noFill/>
        </p:spPr>
        <p:txBody>
          <a:bodyPr wrap="square" rtlCol="0">
            <a:spAutoFit/>
          </a:bodyPr>
          <a:lstStyle/>
          <a:p>
            <a:r>
              <a:rPr lang="en-US" sz="7200" dirty="0">
                <a:solidFill>
                  <a:srgbClr val="FF0000"/>
                </a:solidFill>
              </a:rPr>
              <a:t>+</a:t>
            </a:r>
            <a:r>
              <a:rPr lang="en-US" sz="4800" dirty="0"/>
              <a:t> </a:t>
            </a:r>
            <a:r>
              <a:rPr lang="en-US" sz="6000" dirty="0"/>
              <a:t>Script</a:t>
            </a:r>
            <a:endParaRPr lang="en-US" sz="4800" dirty="0"/>
          </a:p>
        </p:txBody>
      </p:sp>
      <p:sp>
        <p:nvSpPr>
          <p:cNvPr id="9" name="TextBox 8"/>
          <p:cNvSpPr txBox="1"/>
          <p:nvPr/>
        </p:nvSpPr>
        <p:spPr>
          <a:xfrm>
            <a:off x="7501467" y="4052308"/>
            <a:ext cx="3268133" cy="738664"/>
          </a:xfrm>
          <a:prstGeom prst="rect">
            <a:avLst/>
          </a:prstGeom>
          <a:noFill/>
        </p:spPr>
        <p:txBody>
          <a:bodyPr wrap="square" rtlCol="0">
            <a:spAutoFit/>
          </a:bodyPr>
          <a:lstStyle/>
          <a:p>
            <a:r>
              <a:rPr lang="en-US" sz="2400" dirty="0"/>
              <a:t>Yanru Xing</a:t>
            </a:r>
          </a:p>
          <a:p>
            <a:r>
              <a:rPr lang="en-US" dirty="0"/>
              <a:t>UNIVERSITY OF FLORIDA</a:t>
            </a:r>
          </a:p>
        </p:txBody>
      </p:sp>
      <p:sp>
        <p:nvSpPr>
          <p:cNvPr id="10" name="TextBox 9"/>
          <p:cNvSpPr txBox="1"/>
          <p:nvPr/>
        </p:nvSpPr>
        <p:spPr>
          <a:xfrm>
            <a:off x="6604001" y="6211669"/>
            <a:ext cx="3979332" cy="646331"/>
          </a:xfrm>
          <a:prstGeom prst="rect">
            <a:avLst/>
          </a:prstGeom>
          <a:noFill/>
        </p:spPr>
        <p:txBody>
          <a:bodyPr wrap="square" rtlCol="0">
            <a:spAutoFit/>
          </a:bodyPr>
          <a:lstStyle/>
          <a:p>
            <a:r>
              <a:rPr lang="en-US" dirty="0"/>
              <a:t>R for Data Science</a:t>
            </a:r>
          </a:p>
          <a:p>
            <a:r>
              <a:rPr lang="en-US" dirty="0"/>
              <a:t>Hadley Wickham &amp; Garrett </a:t>
            </a:r>
            <a:r>
              <a:rPr lang="en-US" dirty="0" err="1"/>
              <a:t>Grolemund</a:t>
            </a:r>
            <a:endParaRPr lang="en-US" dirty="0"/>
          </a:p>
        </p:txBody>
      </p:sp>
    </p:spTree>
    <p:extLst>
      <p:ext uri="{BB962C8B-B14F-4D97-AF65-F5344CB8AC3E}">
        <p14:creationId xmlns:p14="http://schemas.microsoft.com/office/powerpoint/2010/main" val="1809194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8265" y="2744401"/>
            <a:ext cx="4375524" cy="2007534"/>
          </a:xfrm>
          <a:prstGeom prst="rect">
            <a:avLst/>
          </a:prstGeom>
          <a:solidFill>
            <a:schemeClr val="accent4">
              <a:lumMod val="20000"/>
              <a:lumOff val="80000"/>
            </a:schemeClr>
          </a:solidFill>
        </p:spPr>
      </p:pic>
      <p:sp>
        <p:nvSpPr>
          <p:cNvPr id="6" name="Rectangle 5"/>
          <p:cNvSpPr/>
          <p:nvPr/>
        </p:nvSpPr>
        <p:spPr>
          <a:xfrm>
            <a:off x="618265" y="1180743"/>
            <a:ext cx="4375524" cy="1563658"/>
          </a:xfrm>
          <a:prstGeom prst="rect">
            <a:avLst/>
          </a:prstGeom>
          <a:solidFill>
            <a:schemeClr val="accent4">
              <a:lumMod val="20000"/>
              <a:lumOff val="80000"/>
            </a:schemeClr>
          </a:solidFill>
        </p:spPr>
        <p:txBody>
          <a:bodyPr wrap="square">
            <a:spAutoFit/>
          </a:bodyPr>
          <a:lstStyle/>
          <a:p>
            <a:r>
              <a:rPr lang="en-US" sz="2400" dirty="0">
                <a:effectLst/>
                <a:latin typeface="MinionPro" charset="0"/>
              </a:rPr>
              <a:t>Boolean operators: </a:t>
            </a:r>
          </a:p>
          <a:p>
            <a:endParaRPr lang="en-US" sz="1400" b="1" i="1" dirty="0">
              <a:effectLst/>
              <a:latin typeface="Arial" charset="0"/>
              <a:ea typeface="Arial" charset="0"/>
              <a:cs typeface="Arial" charset="0"/>
            </a:endParaRPr>
          </a:p>
          <a:p>
            <a:r>
              <a:rPr lang="en-US" sz="1400" b="1" i="1" dirty="0">
                <a:effectLst/>
                <a:latin typeface="Arial" charset="0"/>
                <a:ea typeface="Arial" charset="0"/>
                <a:cs typeface="Arial" charset="0"/>
              </a:rPr>
              <a:t>&amp;   </a:t>
            </a:r>
            <a:r>
              <a:rPr lang="en-US" b="1" i="1" dirty="0">
                <a:effectLst/>
                <a:latin typeface="Arial" charset="0"/>
                <a:ea typeface="Arial" charset="0"/>
                <a:cs typeface="Arial" charset="0"/>
              </a:rPr>
              <a:t>is “and” </a:t>
            </a:r>
          </a:p>
          <a:p>
            <a:r>
              <a:rPr lang="en-US" sz="1400" b="1" i="1" dirty="0">
                <a:effectLst/>
                <a:latin typeface="Arial" charset="0"/>
                <a:ea typeface="Arial" charset="0"/>
                <a:cs typeface="Arial" charset="0"/>
              </a:rPr>
              <a:t>|    </a:t>
            </a:r>
            <a:r>
              <a:rPr lang="en-US" b="1" i="1" dirty="0">
                <a:effectLst/>
                <a:latin typeface="Arial" charset="0"/>
                <a:ea typeface="Arial" charset="0"/>
                <a:cs typeface="Arial" charset="0"/>
              </a:rPr>
              <a:t>is “or” </a:t>
            </a:r>
          </a:p>
          <a:p>
            <a:r>
              <a:rPr lang="en-US" sz="1400" b="1" i="1" dirty="0">
                <a:effectLst/>
                <a:latin typeface="Arial" charset="0"/>
                <a:ea typeface="Arial" charset="0"/>
                <a:cs typeface="Arial" charset="0"/>
              </a:rPr>
              <a:t>!    </a:t>
            </a:r>
            <a:r>
              <a:rPr lang="en-US" b="1" i="1" dirty="0">
                <a:effectLst/>
                <a:latin typeface="Arial" charset="0"/>
                <a:ea typeface="Arial" charset="0"/>
                <a:cs typeface="Arial" charset="0"/>
              </a:rPr>
              <a:t>is “not”</a:t>
            </a:r>
            <a:endParaRPr lang="en-US" b="1" i="1" dirty="0">
              <a:latin typeface="Arial" charset="0"/>
              <a:ea typeface="Arial" charset="0"/>
              <a:cs typeface="Arial" charset="0"/>
            </a:endParaRPr>
          </a:p>
        </p:txBody>
      </p:sp>
      <p:pic>
        <p:nvPicPr>
          <p:cNvPr id="11" name="Picture 10"/>
          <p:cNvPicPr>
            <a:picLocks noChangeAspect="1"/>
          </p:cNvPicPr>
          <p:nvPr/>
        </p:nvPicPr>
        <p:blipFill rotWithShape="1">
          <a:blip r:embed="rId3"/>
          <a:srcRect l="5729" t="-4835" r="-12190" b="-1005"/>
          <a:stretch/>
        </p:blipFill>
        <p:spPr>
          <a:xfrm>
            <a:off x="0" y="5610397"/>
            <a:ext cx="1524000" cy="1247603"/>
          </a:xfrm>
          <a:prstGeom prst="hexagon">
            <a:avLst/>
          </a:prstGeom>
        </p:spPr>
      </p:pic>
      <p:sp>
        <p:nvSpPr>
          <p:cNvPr id="12" name="TextBox 11"/>
          <p:cNvSpPr txBox="1"/>
          <p:nvPr/>
        </p:nvSpPr>
        <p:spPr>
          <a:xfrm>
            <a:off x="3929134" y="305523"/>
            <a:ext cx="5527240" cy="707886"/>
          </a:xfrm>
          <a:prstGeom prst="rect">
            <a:avLst/>
          </a:prstGeom>
          <a:noFill/>
        </p:spPr>
        <p:txBody>
          <a:bodyPr wrap="square" rtlCol="0">
            <a:spAutoFit/>
          </a:bodyPr>
          <a:lstStyle/>
          <a:p>
            <a:r>
              <a:rPr lang="en-US" sz="4000" b="1" dirty="0">
                <a:effectLst/>
                <a:latin typeface="MyriadPro" charset="0"/>
              </a:rPr>
              <a:t>Logical Operators </a:t>
            </a:r>
            <a:endParaRPr lang="en-US" sz="4000" dirty="0"/>
          </a:p>
        </p:txBody>
      </p:sp>
      <p:sp>
        <p:nvSpPr>
          <p:cNvPr id="13" name="Rectangle 12"/>
          <p:cNvSpPr/>
          <p:nvPr/>
        </p:nvSpPr>
        <p:spPr>
          <a:xfrm>
            <a:off x="1271194" y="4751935"/>
            <a:ext cx="3571740" cy="1938992"/>
          </a:xfrm>
          <a:prstGeom prst="rect">
            <a:avLst/>
          </a:prstGeom>
        </p:spPr>
        <p:txBody>
          <a:bodyPr wrap="square">
            <a:spAutoFit/>
          </a:bodyPr>
          <a:lstStyle/>
          <a:p>
            <a:r>
              <a:rPr lang="en-US" sz="2000" b="0" i="0" dirty="0">
                <a:solidFill>
                  <a:srgbClr val="333333"/>
                </a:solidFill>
                <a:effectLst/>
                <a:latin typeface="Helvetica Neue" charset="0"/>
              </a:rPr>
              <a:t>Complete set of </a:t>
            </a:r>
            <a:r>
              <a:rPr lang="en-US" sz="2000" b="0" i="0" dirty="0" err="1">
                <a:solidFill>
                  <a:srgbClr val="333333"/>
                </a:solidFill>
                <a:effectLst/>
                <a:latin typeface="Helvetica Neue" charset="0"/>
              </a:rPr>
              <a:t>boolean</a:t>
            </a:r>
            <a:r>
              <a:rPr lang="en-US" sz="2000" b="0" i="0" dirty="0">
                <a:solidFill>
                  <a:srgbClr val="333333"/>
                </a:solidFill>
                <a:effectLst/>
                <a:latin typeface="Helvetica Neue" charset="0"/>
              </a:rPr>
              <a:t> operations. </a:t>
            </a:r>
            <a:r>
              <a:rPr lang="en-US" sz="2000" dirty="0"/>
              <a:t>x</a:t>
            </a:r>
            <a:r>
              <a:rPr lang="en-US" sz="2000" b="0" i="0" dirty="0">
                <a:solidFill>
                  <a:srgbClr val="333333"/>
                </a:solidFill>
                <a:effectLst/>
                <a:latin typeface="Helvetica Neue" charset="0"/>
              </a:rPr>
              <a:t> is the left-hand circle, </a:t>
            </a:r>
            <a:r>
              <a:rPr lang="en-US" sz="2000" dirty="0"/>
              <a:t>y </a:t>
            </a:r>
            <a:r>
              <a:rPr lang="en-US" sz="2000" b="0" i="0" dirty="0">
                <a:solidFill>
                  <a:srgbClr val="333333"/>
                </a:solidFill>
                <a:effectLst/>
                <a:latin typeface="Helvetica Neue" charset="0"/>
              </a:rPr>
              <a:t>is the right-hand circle, and the shaded region show which parts each operator selects.</a:t>
            </a:r>
            <a:endParaRPr lang="en-US" sz="2000" dirty="0"/>
          </a:p>
        </p:txBody>
      </p:sp>
      <p:pic>
        <p:nvPicPr>
          <p:cNvPr id="14" name="Picture 13"/>
          <p:cNvPicPr>
            <a:picLocks noChangeAspect="1"/>
          </p:cNvPicPr>
          <p:nvPr/>
        </p:nvPicPr>
        <p:blipFill>
          <a:blip r:embed="rId4"/>
          <a:stretch>
            <a:fillRect/>
          </a:stretch>
        </p:blipFill>
        <p:spPr>
          <a:xfrm>
            <a:off x="5114468" y="1111268"/>
            <a:ext cx="7077531" cy="4203371"/>
          </a:xfrm>
          <a:prstGeom prst="rect">
            <a:avLst/>
          </a:prstGeom>
        </p:spPr>
      </p:pic>
      <p:sp>
        <p:nvSpPr>
          <p:cNvPr id="15" name="Rectangle 14"/>
          <p:cNvSpPr/>
          <p:nvPr/>
        </p:nvSpPr>
        <p:spPr>
          <a:xfrm>
            <a:off x="6114128" y="5425731"/>
            <a:ext cx="4014817" cy="369332"/>
          </a:xfrm>
          <a:prstGeom prst="rect">
            <a:avLst/>
          </a:prstGeom>
        </p:spPr>
        <p:txBody>
          <a:bodyPr wrap="none">
            <a:spAutoFit/>
          </a:bodyPr>
          <a:lstStyle/>
          <a:p>
            <a:r>
              <a:rPr lang="en-US" b="1" i="1" dirty="0">
                <a:solidFill>
                  <a:srgbClr val="007020"/>
                </a:solidFill>
                <a:effectLst/>
                <a:latin typeface="Arial" charset="0"/>
                <a:ea typeface="Arial" charset="0"/>
                <a:cs typeface="Arial" charset="0"/>
              </a:rPr>
              <a:t>filter</a:t>
            </a:r>
            <a:r>
              <a:rPr lang="en-US" b="1" i="1" dirty="0">
                <a:latin typeface="Arial" charset="0"/>
                <a:ea typeface="Arial" charset="0"/>
                <a:cs typeface="Arial" charset="0"/>
              </a:rPr>
              <a:t>(flights, month </a:t>
            </a:r>
            <a:r>
              <a:rPr lang="en-US" b="1" i="1" dirty="0">
                <a:solidFill>
                  <a:srgbClr val="666666"/>
                </a:solidFill>
                <a:effectLst/>
                <a:latin typeface="Arial" charset="0"/>
                <a:ea typeface="Arial" charset="0"/>
                <a:cs typeface="Arial" charset="0"/>
              </a:rPr>
              <a:t>%in%</a:t>
            </a:r>
            <a:r>
              <a:rPr lang="en-US" b="1" i="1" dirty="0">
                <a:solidFill>
                  <a:srgbClr val="4070A0"/>
                </a:solidFill>
                <a:effectLst/>
                <a:latin typeface="Arial" charset="0"/>
                <a:ea typeface="Arial" charset="0"/>
                <a:cs typeface="Arial" charset="0"/>
              </a:rPr>
              <a:t> </a:t>
            </a:r>
            <a:r>
              <a:rPr lang="en-US" b="1" i="1" dirty="0">
                <a:solidFill>
                  <a:srgbClr val="007020"/>
                </a:solidFill>
                <a:effectLst/>
                <a:latin typeface="Arial" charset="0"/>
                <a:ea typeface="Arial" charset="0"/>
                <a:cs typeface="Arial" charset="0"/>
              </a:rPr>
              <a:t>c</a:t>
            </a:r>
            <a:r>
              <a:rPr lang="en-US" b="1" i="1" dirty="0">
                <a:latin typeface="Arial" charset="0"/>
                <a:ea typeface="Arial" charset="0"/>
                <a:cs typeface="Arial" charset="0"/>
              </a:rPr>
              <a:t>(</a:t>
            </a:r>
            <a:r>
              <a:rPr lang="en-US" b="1" i="1" dirty="0">
                <a:solidFill>
                  <a:srgbClr val="40A070"/>
                </a:solidFill>
                <a:effectLst/>
                <a:latin typeface="Arial" charset="0"/>
                <a:ea typeface="Arial" charset="0"/>
                <a:cs typeface="Arial" charset="0"/>
              </a:rPr>
              <a:t>11</a:t>
            </a:r>
            <a:r>
              <a:rPr lang="en-US" b="1" i="1" dirty="0">
                <a:latin typeface="Arial" charset="0"/>
                <a:ea typeface="Arial" charset="0"/>
                <a:cs typeface="Arial" charset="0"/>
              </a:rPr>
              <a:t>, </a:t>
            </a:r>
            <a:r>
              <a:rPr lang="en-US" b="1" i="1" dirty="0">
                <a:solidFill>
                  <a:srgbClr val="40A070"/>
                </a:solidFill>
                <a:effectLst/>
                <a:latin typeface="Arial" charset="0"/>
                <a:ea typeface="Arial" charset="0"/>
                <a:cs typeface="Arial" charset="0"/>
              </a:rPr>
              <a:t>12</a:t>
            </a:r>
            <a:r>
              <a:rPr lang="en-US" b="1" i="1" dirty="0">
                <a:latin typeface="Arial" charset="0"/>
                <a:ea typeface="Arial" charset="0"/>
                <a:cs typeface="Arial" charset="0"/>
              </a:rPr>
              <a:t>))</a:t>
            </a:r>
          </a:p>
        </p:txBody>
      </p:sp>
    </p:spTree>
    <p:extLst>
      <p:ext uri="{BB962C8B-B14F-4D97-AF65-F5344CB8AC3E}">
        <p14:creationId xmlns:p14="http://schemas.microsoft.com/office/powerpoint/2010/main" val="1639379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3" name="Rectangle 2"/>
          <p:cNvSpPr/>
          <p:nvPr/>
        </p:nvSpPr>
        <p:spPr>
          <a:xfrm>
            <a:off x="762000" y="1682346"/>
            <a:ext cx="5004896" cy="523220"/>
          </a:xfrm>
          <a:prstGeom prst="rect">
            <a:avLst/>
          </a:prstGeom>
        </p:spPr>
        <p:txBody>
          <a:bodyPr wrap="none">
            <a:spAutoFit/>
          </a:bodyPr>
          <a:lstStyle/>
          <a:p>
            <a:r>
              <a:rPr lang="en-US" sz="2800" b="1" i="1" dirty="0">
                <a:latin typeface="Arial" charset="0"/>
                <a:ea typeface="Arial" charset="0"/>
                <a:cs typeface="Arial" charset="0"/>
              </a:rPr>
              <a:t>!(x | y)</a:t>
            </a:r>
            <a:r>
              <a:rPr lang="en-US" sz="2800" b="1" i="0" dirty="0">
                <a:solidFill>
                  <a:srgbClr val="333333"/>
                </a:solidFill>
                <a:effectLst/>
                <a:latin typeface="Helvetica Neue" charset="0"/>
              </a:rPr>
              <a:t> is the same as </a:t>
            </a:r>
            <a:r>
              <a:rPr lang="en-US" sz="2800" b="1" i="1" dirty="0">
                <a:latin typeface="Arial" charset="0"/>
                <a:ea typeface="Arial" charset="0"/>
                <a:cs typeface="Arial" charset="0"/>
              </a:rPr>
              <a:t>!x &amp; !y</a:t>
            </a:r>
          </a:p>
        </p:txBody>
      </p:sp>
      <p:sp>
        <p:nvSpPr>
          <p:cNvPr id="4" name="TextBox 3"/>
          <p:cNvSpPr txBox="1"/>
          <p:nvPr/>
        </p:nvSpPr>
        <p:spPr>
          <a:xfrm>
            <a:off x="3929134" y="305523"/>
            <a:ext cx="5527240" cy="707886"/>
          </a:xfrm>
          <a:prstGeom prst="rect">
            <a:avLst/>
          </a:prstGeom>
          <a:noFill/>
        </p:spPr>
        <p:txBody>
          <a:bodyPr wrap="square" rtlCol="0">
            <a:spAutoFit/>
          </a:bodyPr>
          <a:lstStyle/>
          <a:p>
            <a:r>
              <a:rPr lang="en-US" sz="4000" b="1" dirty="0">
                <a:effectLst/>
                <a:latin typeface="MyriadPro" charset="0"/>
              </a:rPr>
              <a:t>Logical Operators </a:t>
            </a:r>
            <a:endParaRPr lang="en-US" sz="4000" dirty="0"/>
          </a:p>
        </p:txBody>
      </p:sp>
      <p:sp>
        <p:nvSpPr>
          <p:cNvPr id="5" name="Rectangle 4"/>
          <p:cNvSpPr/>
          <p:nvPr/>
        </p:nvSpPr>
        <p:spPr>
          <a:xfrm>
            <a:off x="1752598" y="4026647"/>
            <a:ext cx="9381067" cy="830997"/>
          </a:xfrm>
          <a:prstGeom prst="rect">
            <a:avLst/>
          </a:prstGeom>
        </p:spPr>
        <p:txBody>
          <a:bodyPr wrap="square">
            <a:spAutoFit/>
          </a:bodyPr>
          <a:lstStyle/>
          <a:p>
            <a:r>
              <a:rPr lang="en-US" sz="2400" dirty="0">
                <a:solidFill>
                  <a:srgbClr val="333333"/>
                </a:solidFill>
                <a:latin typeface="Helvetica Neue" charset="0"/>
              </a:rPr>
              <a:t>F</a:t>
            </a:r>
            <a:r>
              <a:rPr lang="en-US" sz="2400" i="0" dirty="0">
                <a:solidFill>
                  <a:srgbClr val="333333"/>
                </a:solidFill>
                <a:effectLst/>
                <a:latin typeface="Helvetica Neue" charset="0"/>
              </a:rPr>
              <a:t>ind flights that weren’t delayed (on arrival or departure) by more than two hours, you could use either of the following two filters:</a:t>
            </a:r>
            <a:endParaRPr lang="en-US" sz="2400" dirty="0"/>
          </a:p>
        </p:txBody>
      </p:sp>
      <p:pic>
        <p:nvPicPr>
          <p:cNvPr id="7" name="Picture 6"/>
          <p:cNvPicPr>
            <a:picLocks noChangeAspect="1"/>
          </p:cNvPicPr>
          <p:nvPr/>
        </p:nvPicPr>
        <p:blipFill>
          <a:blip r:embed="rId3"/>
          <a:stretch>
            <a:fillRect/>
          </a:stretch>
        </p:blipFill>
        <p:spPr>
          <a:xfrm>
            <a:off x="1710265" y="4857644"/>
            <a:ext cx="9423400" cy="1612900"/>
          </a:xfrm>
          <a:prstGeom prst="rect">
            <a:avLst/>
          </a:prstGeom>
        </p:spPr>
      </p:pic>
      <p:pic>
        <p:nvPicPr>
          <p:cNvPr id="8" name="Picture 7"/>
          <p:cNvPicPr>
            <a:picLocks noChangeAspect="1"/>
          </p:cNvPicPr>
          <p:nvPr/>
        </p:nvPicPr>
        <p:blipFill>
          <a:blip r:embed="rId4"/>
          <a:stretch>
            <a:fillRect/>
          </a:stretch>
        </p:blipFill>
        <p:spPr>
          <a:xfrm>
            <a:off x="5951876" y="1844406"/>
            <a:ext cx="4375524" cy="2007534"/>
          </a:xfrm>
          <a:prstGeom prst="rect">
            <a:avLst/>
          </a:prstGeom>
          <a:solidFill>
            <a:schemeClr val="accent4">
              <a:lumMod val="20000"/>
              <a:lumOff val="80000"/>
            </a:schemeClr>
          </a:solidFill>
        </p:spPr>
      </p:pic>
    </p:spTree>
    <p:extLst>
      <p:ext uri="{BB962C8B-B14F-4D97-AF65-F5344CB8AC3E}">
        <p14:creationId xmlns:p14="http://schemas.microsoft.com/office/powerpoint/2010/main" val="19754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1999" y="1114312"/>
            <a:ext cx="11159067" cy="1200329"/>
          </a:xfrm>
          <a:prstGeom prst="rect">
            <a:avLst/>
          </a:prstGeom>
        </p:spPr>
        <p:txBody>
          <a:bodyPr wrap="square">
            <a:spAutoFit/>
          </a:bodyPr>
          <a:lstStyle/>
          <a:p>
            <a:r>
              <a:rPr lang="en-US" sz="2400" b="1" dirty="0">
                <a:latin typeface="MinionPro" charset="0"/>
              </a:rPr>
              <a:t>M</a:t>
            </a:r>
            <a:r>
              <a:rPr lang="en-US" sz="2400" b="1" dirty="0">
                <a:effectLst/>
                <a:latin typeface="MinionPro" charset="0"/>
              </a:rPr>
              <a:t>issing values, or </a:t>
            </a:r>
            <a:r>
              <a:rPr lang="en-US" sz="2400" b="1" dirty="0">
                <a:effectLst/>
                <a:latin typeface="UbuntuMono" charset="0"/>
              </a:rPr>
              <a:t>NA</a:t>
            </a:r>
            <a:r>
              <a:rPr lang="en-US" sz="2400" b="1" dirty="0">
                <a:effectLst/>
                <a:latin typeface="MinionPro" charset="0"/>
              </a:rPr>
              <a:t>s (“not </a:t>
            </a:r>
            <a:r>
              <a:rPr lang="en-US" sz="2400" b="1" dirty="0" err="1">
                <a:effectLst/>
                <a:latin typeface="MinionPro" charset="0"/>
              </a:rPr>
              <a:t>availables</a:t>
            </a:r>
            <a:r>
              <a:rPr lang="en-US" sz="2400" b="1" dirty="0">
                <a:effectLst/>
                <a:latin typeface="MinionPro" charset="0"/>
              </a:rPr>
              <a:t>”)</a:t>
            </a:r>
          </a:p>
          <a:p>
            <a:r>
              <a:rPr lang="en-US" sz="2400" b="1" dirty="0">
                <a:effectLst/>
                <a:latin typeface="UbuntuMono" charset="0"/>
              </a:rPr>
              <a:t>NA </a:t>
            </a:r>
            <a:r>
              <a:rPr lang="en-US" sz="2400" b="1" dirty="0">
                <a:effectLst/>
                <a:latin typeface="MinionPro" charset="0"/>
              </a:rPr>
              <a:t>represents an unknown value so missing values are “contagious”; almost any operation involving an unknown value will also be unknown: </a:t>
            </a:r>
            <a:endParaRPr lang="en-US" sz="2400" b="1" dirty="0"/>
          </a:p>
        </p:txBody>
      </p:sp>
      <p:pic>
        <p:nvPicPr>
          <p:cNvPr id="6" name="Picture 5"/>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7" name="TextBox 6"/>
          <p:cNvSpPr txBox="1"/>
          <p:nvPr/>
        </p:nvSpPr>
        <p:spPr>
          <a:xfrm>
            <a:off x="4184526" y="270933"/>
            <a:ext cx="4857874" cy="707886"/>
          </a:xfrm>
          <a:prstGeom prst="rect">
            <a:avLst/>
          </a:prstGeom>
          <a:noFill/>
        </p:spPr>
        <p:txBody>
          <a:bodyPr wrap="square" rtlCol="0">
            <a:spAutoFit/>
          </a:bodyPr>
          <a:lstStyle/>
          <a:p>
            <a:r>
              <a:rPr lang="en-US" sz="4000" b="1" dirty="0">
                <a:effectLst/>
                <a:latin typeface="MyriadPro" charset="0"/>
              </a:rPr>
              <a:t>Missing Values </a:t>
            </a:r>
            <a:endParaRPr lang="en-US" sz="4000" dirty="0"/>
          </a:p>
        </p:txBody>
      </p:sp>
      <p:pic>
        <p:nvPicPr>
          <p:cNvPr id="8" name="Picture 7"/>
          <p:cNvPicPr>
            <a:picLocks noChangeAspect="1"/>
          </p:cNvPicPr>
          <p:nvPr/>
        </p:nvPicPr>
        <p:blipFill>
          <a:blip r:embed="rId3"/>
          <a:stretch>
            <a:fillRect/>
          </a:stretch>
        </p:blipFill>
        <p:spPr>
          <a:xfrm>
            <a:off x="1261533" y="2730500"/>
            <a:ext cx="4114800" cy="4127500"/>
          </a:xfrm>
          <a:prstGeom prst="rect">
            <a:avLst/>
          </a:prstGeom>
        </p:spPr>
      </p:pic>
      <p:pic>
        <p:nvPicPr>
          <p:cNvPr id="9" name="Picture 8"/>
          <p:cNvPicPr>
            <a:picLocks noChangeAspect="1"/>
          </p:cNvPicPr>
          <p:nvPr/>
        </p:nvPicPr>
        <p:blipFill>
          <a:blip r:embed="rId4"/>
          <a:stretch>
            <a:fillRect/>
          </a:stretch>
        </p:blipFill>
        <p:spPr>
          <a:xfrm>
            <a:off x="3318933" y="2450134"/>
            <a:ext cx="3606800" cy="1562100"/>
          </a:xfrm>
          <a:prstGeom prst="rect">
            <a:avLst/>
          </a:prstGeom>
        </p:spPr>
      </p:pic>
      <p:pic>
        <p:nvPicPr>
          <p:cNvPr id="10" name="Picture 9"/>
          <p:cNvPicPr>
            <a:picLocks noChangeAspect="1"/>
          </p:cNvPicPr>
          <p:nvPr/>
        </p:nvPicPr>
        <p:blipFill>
          <a:blip r:embed="rId5"/>
          <a:stretch>
            <a:fillRect/>
          </a:stretch>
        </p:blipFill>
        <p:spPr>
          <a:xfrm>
            <a:off x="5511800" y="2527300"/>
            <a:ext cx="6202259" cy="4330700"/>
          </a:xfrm>
          <a:prstGeom prst="rect">
            <a:avLst/>
          </a:prstGeom>
        </p:spPr>
      </p:pic>
      <p:pic>
        <p:nvPicPr>
          <p:cNvPr id="11" name="Picture 10"/>
          <p:cNvPicPr>
            <a:picLocks noChangeAspect="1"/>
          </p:cNvPicPr>
          <p:nvPr/>
        </p:nvPicPr>
        <p:blipFill>
          <a:blip r:embed="rId6"/>
          <a:stretch>
            <a:fillRect/>
          </a:stretch>
        </p:blipFill>
        <p:spPr>
          <a:xfrm>
            <a:off x="8432800" y="5415048"/>
            <a:ext cx="3310960" cy="1442952"/>
          </a:xfrm>
          <a:prstGeom prst="rect">
            <a:avLst/>
          </a:prstGeom>
        </p:spPr>
      </p:pic>
    </p:spTree>
    <p:extLst>
      <p:ext uri="{BB962C8B-B14F-4D97-AF65-F5344CB8AC3E}">
        <p14:creationId xmlns:p14="http://schemas.microsoft.com/office/powerpoint/2010/main" val="83191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5" name="Rectangle 4"/>
          <p:cNvSpPr/>
          <p:nvPr/>
        </p:nvSpPr>
        <p:spPr>
          <a:xfrm>
            <a:off x="4233094" y="312875"/>
            <a:ext cx="1641796" cy="707886"/>
          </a:xfrm>
          <a:prstGeom prst="rect">
            <a:avLst/>
          </a:prstGeom>
        </p:spPr>
        <p:txBody>
          <a:bodyPr wrap="none">
            <a:spAutoFit/>
          </a:bodyPr>
          <a:lstStyle/>
          <a:p>
            <a:r>
              <a:rPr lang="en-US" sz="4000" b="1" i="1" dirty="0">
                <a:solidFill>
                  <a:srgbClr val="333333"/>
                </a:solidFill>
                <a:latin typeface="Arial" charset="0"/>
                <a:ea typeface="Arial" charset="0"/>
                <a:cs typeface="Arial" charset="0"/>
              </a:rPr>
              <a:t>filter()</a:t>
            </a:r>
            <a:endParaRPr lang="en-US" sz="4000" b="1" i="1" dirty="0">
              <a:latin typeface="Arial" charset="0"/>
              <a:ea typeface="Arial" charset="0"/>
              <a:cs typeface="Arial" charset="0"/>
            </a:endParaRPr>
          </a:p>
        </p:txBody>
      </p:sp>
      <p:sp>
        <p:nvSpPr>
          <p:cNvPr id="6" name="Rectangle 5"/>
          <p:cNvSpPr/>
          <p:nvPr/>
        </p:nvSpPr>
        <p:spPr>
          <a:xfrm>
            <a:off x="617966" y="1286453"/>
            <a:ext cx="10513847" cy="646331"/>
          </a:xfrm>
          <a:prstGeom prst="rect">
            <a:avLst/>
          </a:prstGeom>
        </p:spPr>
        <p:txBody>
          <a:bodyPr wrap="square">
            <a:spAutoFit/>
          </a:bodyPr>
          <a:lstStyle/>
          <a:p>
            <a:r>
              <a:rPr lang="en-US" b="1" i="1" dirty="0">
                <a:solidFill>
                  <a:srgbClr val="333333"/>
                </a:solidFill>
                <a:latin typeface="Arial" charset="0"/>
                <a:ea typeface="Arial" charset="0"/>
                <a:cs typeface="Arial" charset="0"/>
              </a:rPr>
              <a:t>Filter( ) </a:t>
            </a:r>
            <a:r>
              <a:rPr lang="en-US" dirty="0">
                <a:solidFill>
                  <a:srgbClr val="333333"/>
                </a:solidFill>
                <a:latin typeface="Helvetica Neue" charset="0"/>
              </a:rPr>
              <a:t>only includes rows where the condition is </a:t>
            </a:r>
            <a:r>
              <a:rPr lang="en-US" dirty="0"/>
              <a:t>TRUE</a:t>
            </a:r>
            <a:r>
              <a:rPr lang="en-US" dirty="0">
                <a:solidFill>
                  <a:srgbClr val="333333"/>
                </a:solidFill>
                <a:latin typeface="Helvetica Neue" charset="0"/>
              </a:rPr>
              <a:t>; it excludes both </a:t>
            </a:r>
            <a:r>
              <a:rPr lang="en-US" dirty="0"/>
              <a:t>FALSE</a:t>
            </a:r>
            <a:r>
              <a:rPr lang="en-US" dirty="0">
                <a:solidFill>
                  <a:srgbClr val="333333"/>
                </a:solidFill>
                <a:latin typeface="Helvetica Neue" charset="0"/>
              </a:rPr>
              <a:t> and </a:t>
            </a:r>
            <a:r>
              <a:rPr lang="en-US" dirty="0"/>
              <a:t>NA</a:t>
            </a:r>
            <a:r>
              <a:rPr lang="en-US" dirty="0">
                <a:solidFill>
                  <a:srgbClr val="333333"/>
                </a:solidFill>
                <a:latin typeface="Helvetica Neue" charset="0"/>
              </a:rPr>
              <a:t> values. If you want to preserve missing values, ask for them explicitly:</a:t>
            </a:r>
            <a:endParaRPr lang="en-US" dirty="0"/>
          </a:p>
        </p:txBody>
      </p:sp>
      <p:pic>
        <p:nvPicPr>
          <p:cNvPr id="7" name="Picture 6"/>
          <p:cNvPicPr>
            <a:picLocks noChangeAspect="1"/>
          </p:cNvPicPr>
          <p:nvPr/>
        </p:nvPicPr>
        <p:blipFill>
          <a:blip r:embed="rId3"/>
          <a:stretch>
            <a:fillRect/>
          </a:stretch>
        </p:blipFill>
        <p:spPr>
          <a:xfrm>
            <a:off x="1636713" y="2198476"/>
            <a:ext cx="9495100" cy="4552314"/>
          </a:xfrm>
          <a:prstGeom prst="rect">
            <a:avLst/>
          </a:prstGeom>
        </p:spPr>
      </p:pic>
    </p:spTree>
    <p:extLst>
      <p:ext uri="{BB962C8B-B14F-4D97-AF65-F5344CB8AC3E}">
        <p14:creationId xmlns:p14="http://schemas.microsoft.com/office/powerpoint/2010/main" val="186276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3" name="Rectangle 2"/>
          <p:cNvSpPr/>
          <p:nvPr/>
        </p:nvSpPr>
        <p:spPr>
          <a:xfrm>
            <a:off x="3010010" y="218745"/>
            <a:ext cx="6955750" cy="707886"/>
          </a:xfrm>
          <a:prstGeom prst="rect">
            <a:avLst/>
          </a:prstGeom>
        </p:spPr>
        <p:txBody>
          <a:bodyPr wrap="none">
            <a:spAutoFit/>
          </a:bodyPr>
          <a:lstStyle/>
          <a:p>
            <a:r>
              <a:rPr lang="en-US" sz="4000" b="1" dirty="0">
                <a:latin typeface="MyriadPro" charset="0"/>
              </a:rPr>
              <a:t>Arrange Rows with </a:t>
            </a:r>
            <a:r>
              <a:rPr lang="en-US" sz="4000" b="1" i="1" dirty="0">
                <a:latin typeface="Arial" charset="0"/>
                <a:ea typeface="Arial" charset="0"/>
                <a:cs typeface="Arial" charset="0"/>
              </a:rPr>
              <a:t>arrange() </a:t>
            </a:r>
          </a:p>
        </p:txBody>
      </p:sp>
      <p:sp>
        <p:nvSpPr>
          <p:cNvPr id="4" name="Rectangle 3"/>
          <p:cNvSpPr/>
          <p:nvPr/>
        </p:nvSpPr>
        <p:spPr>
          <a:xfrm>
            <a:off x="336176" y="988145"/>
            <a:ext cx="11631705" cy="1508105"/>
          </a:xfrm>
          <a:prstGeom prst="rect">
            <a:avLst/>
          </a:prstGeom>
        </p:spPr>
        <p:txBody>
          <a:bodyPr wrap="square">
            <a:spAutoFit/>
          </a:bodyPr>
          <a:lstStyle/>
          <a:p>
            <a:r>
              <a:rPr lang="en-US" sz="2000" b="1" i="1" dirty="0">
                <a:latin typeface="Arial" charset="0"/>
                <a:ea typeface="Arial" charset="0"/>
                <a:cs typeface="Arial" charset="0"/>
              </a:rPr>
              <a:t>arrange() </a:t>
            </a:r>
            <a:r>
              <a:rPr lang="en-US" dirty="0">
                <a:latin typeface="MinionPro" charset="0"/>
              </a:rPr>
              <a:t>works similarly to </a:t>
            </a:r>
            <a:r>
              <a:rPr lang="en-US" sz="2000" b="1" i="1" dirty="0">
                <a:latin typeface="Arial" charset="0"/>
                <a:ea typeface="Arial" charset="0"/>
                <a:cs typeface="Arial" charset="0"/>
              </a:rPr>
              <a:t>filter() </a:t>
            </a:r>
            <a:r>
              <a:rPr lang="en-US" dirty="0">
                <a:latin typeface="MinionPro" charset="0"/>
              </a:rPr>
              <a:t>except that instead of selecting rows, it changes their order. It takes a data frame and a set of column names (or more complicated expressions) to order by. </a:t>
            </a:r>
          </a:p>
          <a:p>
            <a:endParaRPr lang="en-US" dirty="0">
              <a:latin typeface="MinionPro" charset="0"/>
            </a:endParaRPr>
          </a:p>
          <a:p>
            <a:r>
              <a:rPr lang="en-US" dirty="0">
                <a:latin typeface="MinionPro" charset="0"/>
              </a:rPr>
              <a:t>If you provide more than one column name, each additional column will be used to break ties in the values of preceding columns: </a:t>
            </a:r>
            <a:endParaRPr lang="en-US" dirty="0"/>
          </a:p>
        </p:txBody>
      </p:sp>
      <p:pic>
        <p:nvPicPr>
          <p:cNvPr id="5" name="Picture 4"/>
          <p:cNvPicPr>
            <a:picLocks noChangeAspect="1"/>
          </p:cNvPicPr>
          <p:nvPr/>
        </p:nvPicPr>
        <p:blipFill>
          <a:blip r:embed="rId3"/>
          <a:stretch>
            <a:fillRect/>
          </a:stretch>
        </p:blipFill>
        <p:spPr>
          <a:xfrm>
            <a:off x="2076819" y="2307990"/>
            <a:ext cx="8237075" cy="4554231"/>
          </a:xfrm>
          <a:prstGeom prst="rect">
            <a:avLst/>
          </a:prstGeom>
        </p:spPr>
      </p:pic>
    </p:spTree>
    <p:extLst>
      <p:ext uri="{BB962C8B-B14F-4D97-AF65-F5344CB8AC3E}">
        <p14:creationId xmlns:p14="http://schemas.microsoft.com/office/powerpoint/2010/main" val="68684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3" name="Picture 2"/>
          <p:cNvPicPr>
            <a:picLocks noChangeAspect="1"/>
          </p:cNvPicPr>
          <p:nvPr/>
        </p:nvPicPr>
        <p:blipFill>
          <a:blip r:embed="rId3"/>
          <a:stretch>
            <a:fillRect/>
          </a:stretch>
        </p:blipFill>
        <p:spPr>
          <a:xfrm>
            <a:off x="1721223" y="1669322"/>
            <a:ext cx="9466729" cy="5188678"/>
          </a:xfrm>
          <a:prstGeom prst="rect">
            <a:avLst/>
          </a:prstGeom>
        </p:spPr>
      </p:pic>
      <p:sp>
        <p:nvSpPr>
          <p:cNvPr id="4" name="Rectangle 3"/>
          <p:cNvSpPr/>
          <p:nvPr/>
        </p:nvSpPr>
        <p:spPr>
          <a:xfrm>
            <a:off x="1815354" y="595262"/>
            <a:ext cx="9009530" cy="523220"/>
          </a:xfrm>
          <a:prstGeom prst="rect">
            <a:avLst/>
          </a:prstGeom>
        </p:spPr>
        <p:txBody>
          <a:bodyPr wrap="square">
            <a:spAutoFit/>
          </a:bodyPr>
          <a:lstStyle/>
          <a:p>
            <a:r>
              <a:rPr lang="en-US" sz="2800" b="1" dirty="0"/>
              <a:t>Use </a:t>
            </a:r>
            <a:r>
              <a:rPr lang="en-US" sz="2800" b="1" dirty="0" err="1"/>
              <a:t>desc</a:t>
            </a:r>
            <a:r>
              <a:rPr lang="en-US" sz="2800" b="1" dirty="0"/>
              <a:t>() to re-order by a column in descending order:</a:t>
            </a:r>
          </a:p>
        </p:txBody>
      </p:sp>
    </p:spTree>
    <p:extLst>
      <p:ext uri="{BB962C8B-B14F-4D97-AF65-F5344CB8AC3E}">
        <p14:creationId xmlns:p14="http://schemas.microsoft.com/office/powerpoint/2010/main" val="75123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3" name="Picture 2"/>
          <p:cNvPicPr>
            <a:picLocks noChangeAspect="1"/>
          </p:cNvPicPr>
          <p:nvPr/>
        </p:nvPicPr>
        <p:blipFill>
          <a:blip r:embed="rId3"/>
          <a:stretch>
            <a:fillRect/>
          </a:stretch>
        </p:blipFill>
        <p:spPr>
          <a:xfrm>
            <a:off x="2219026" y="1000270"/>
            <a:ext cx="7610773" cy="5857730"/>
          </a:xfrm>
          <a:prstGeom prst="rect">
            <a:avLst/>
          </a:prstGeom>
        </p:spPr>
      </p:pic>
      <p:sp>
        <p:nvSpPr>
          <p:cNvPr id="4" name="Rectangle 3"/>
          <p:cNvSpPr/>
          <p:nvPr/>
        </p:nvSpPr>
        <p:spPr>
          <a:xfrm>
            <a:off x="1775273" y="218746"/>
            <a:ext cx="8825493" cy="584775"/>
          </a:xfrm>
          <a:prstGeom prst="rect">
            <a:avLst/>
          </a:prstGeom>
        </p:spPr>
        <p:txBody>
          <a:bodyPr wrap="none">
            <a:spAutoFit/>
          </a:bodyPr>
          <a:lstStyle/>
          <a:p>
            <a:r>
              <a:rPr lang="en-US" sz="3200" b="1" dirty="0">
                <a:solidFill>
                  <a:srgbClr val="333333"/>
                </a:solidFill>
                <a:latin typeface="Helvetica Neue" charset="0"/>
              </a:rPr>
              <a:t>Missing values are always sorted at the end:</a:t>
            </a:r>
            <a:endParaRPr lang="en-US" sz="3200" b="1" dirty="0"/>
          </a:p>
        </p:txBody>
      </p:sp>
    </p:spTree>
    <p:extLst>
      <p:ext uri="{BB962C8B-B14F-4D97-AF65-F5344CB8AC3E}">
        <p14:creationId xmlns:p14="http://schemas.microsoft.com/office/powerpoint/2010/main" val="2078355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305" y="1569331"/>
            <a:ext cx="11389659" cy="3970318"/>
          </a:xfrm>
          <a:prstGeom prst="rect">
            <a:avLst/>
          </a:prstGeom>
        </p:spPr>
        <p:txBody>
          <a:bodyPr wrap="square">
            <a:spAutoFit/>
          </a:bodyPr>
          <a:lstStyle/>
          <a:p>
            <a:r>
              <a:rPr lang="en-US" sz="2800" dirty="0">
                <a:effectLst/>
                <a:latin typeface="MinionPro" charset="0"/>
              </a:rPr>
              <a:t>It’s not uncommon to get datasets with hundreds or even thousands of variables. In this case, the first challenge is often narrowing in on the variables you’re actually interested in. </a:t>
            </a:r>
          </a:p>
          <a:p>
            <a:endParaRPr lang="en-US" sz="2800" b="1" i="1" dirty="0">
              <a:latin typeface="MinionPro" charset="0"/>
              <a:ea typeface="Arial" charset="0"/>
              <a:cs typeface="Arial" charset="0"/>
            </a:endParaRPr>
          </a:p>
          <a:p>
            <a:r>
              <a:rPr lang="en-US" sz="2800" b="1" i="1" dirty="0">
                <a:effectLst/>
                <a:latin typeface="Arial" charset="0"/>
                <a:ea typeface="Arial" charset="0"/>
                <a:cs typeface="Arial" charset="0"/>
              </a:rPr>
              <a:t>select() </a:t>
            </a:r>
            <a:r>
              <a:rPr lang="en-US" sz="2800" dirty="0">
                <a:effectLst/>
                <a:latin typeface="MinionPro" charset="0"/>
              </a:rPr>
              <a:t>allows you to rapidly zoom in on a useful subset using operations based on the names of the variables. </a:t>
            </a:r>
          </a:p>
          <a:p>
            <a:endParaRPr lang="en-US" sz="2800" dirty="0"/>
          </a:p>
          <a:p>
            <a:r>
              <a:rPr lang="en-US" sz="2800" b="1" i="1" dirty="0">
                <a:effectLst/>
                <a:latin typeface="Arial" charset="0"/>
                <a:ea typeface="Arial" charset="0"/>
                <a:cs typeface="Arial" charset="0"/>
              </a:rPr>
              <a:t>select() </a:t>
            </a:r>
            <a:r>
              <a:rPr lang="en-US" sz="2800" dirty="0">
                <a:effectLst/>
                <a:latin typeface="MinionPro" charset="0"/>
              </a:rPr>
              <a:t>is not terribly useful with the flight data because we only have 19 variables, but you can still get the general idea: </a:t>
            </a:r>
            <a:endParaRPr lang="en-US" sz="2800" dirty="0"/>
          </a:p>
        </p:txBody>
      </p:sp>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4" name="Rectangle 3"/>
          <p:cNvSpPr/>
          <p:nvPr/>
        </p:nvSpPr>
        <p:spPr>
          <a:xfrm>
            <a:off x="2828919" y="541475"/>
            <a:ext cx="6534161" cy="707886"/>
          </a:xfrm>
          <a:prstGeom prst="rect">
            <a:avLst/>
          </a:prstGeom>
        </p:spPr>
        <p:txBody>
          <a:bodyPr wrap="none">
            <a:spAutoFit/>
          </a:bodyPr>
          <a:lstStyle/>
          <a:p>
            <a:r>
              <a:rPr lang="en-US" sz="4000" b="1" dirty="0">
                <a:latin typeface="MyriadPro" charset="0"/>
              </a:rPr>
              <a:t>Select Columns with </a:t>
            </a:r>
            <a:r>
              <a:rPr lang="en-US" sz="3600" b="1" i="1" dirty="0">
                <a:latin typeface="Arial" charset="0"/>
                <a:ea typeface="Arial" charset="0"/>
                <a:cs typeface="Arial" charset="0"/>
              </a:rPr>
              <a:t>select() </a:t>
            </a:r>
          </a:p>
        </p:txBody>
      </p:sp>
    </p:spTree>
    <p:extLst>
      <p:ext uri="{BB962C8B-B14F-4D97-AF65-F5344CB8AC3E}">
        <p14:creationId xmlns:p14="http://schemas.microsoft.com/office/powerpoint/2010/main" val="91835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4" name="Picture 3"/>
          <p:cNvPicPr>
            <a:picLocks noChangeAspect="1"/>
          </p:cNvPicPr>
          <p:nvPr/>
        </p:nvPicPr>
        <p:blipFill>
          <a:blip r:embed="rId3"/>
          <a:stretch>
            <a:fillRect/>
          </a:stretch>
        </p:blipFill>
        <p:spPr>
          <a:xfrm>
            <a:off x="435908" y="545396"/>
            <a:ext cx="4518212" cy="5065001"/>
          </a:xfrm>
          <a:prstGeom prst="rect">
            <a:avLst/>
          </a:prstGeom>
        </p:spPr>
      </p:pic>
      <p:pic>
        <p:nvPicPr>
          <p:cNvPr id="5" name="Picture 4"/>
          <p:cNvPicPr>
            <a:picLocks noChangeAspect="1"/>
          </p:cNvPicPr>
          <p:nvPr/>
        </p:nvPicPr>
        <p:blipFill>
          <a:blip r:embed="rId4"/>
          <a:stretch>
            <a:fillRect/>
          </a:stretch>
        </p:blipFill>
        <p:spPr>
          <a:xfrm>
            <a:off x="5223061" y="545396"/>
            <a:ext cx="6354857" cy="5053489"/>
          </a:xfrm>
          <a:prstGeom prst="rect">
            <a:avLst/>
          </a:prstGeom>
        </p:spPr>
      </p:pic>
    </p:spTree>
    <p:extLst>
      <p:ext uri="{BB962C8B-B14F-4D97-AF65-F5344CB8AC3E}">
        <p14:creationId xmlns:p14="http://schemas.microsoft.com/office/powerpoint/2010/main" val="1690876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4" name="Picture 3"/>
          <p:cNvPicPr>
            <a:picLocks noChangeAspect="1"/>
          </p:cNvPicPr>
          <p:nvPr/>
        </p:nvPicPr>
        <p:blipFill>
          <a:blip r:embed="rId3"/>
          <a:stretch>
            <a:fillRect/>
          </a:stretch>
        </p:blipFill>
        <p:spPr>
          <a:xfrm>
            <a:off x="1341497" y="310896"/>
            <a:ext cx="10850503" cy="6327648"/>
          </a:xfrm>
          <a:prstGeom prst="rect">
            <a:avLst/>
          </a:prstGeom>
        </p:spPr>
      </p:pic>
    </p:spTree>
    <p:extLst>
      <p:ext uri="{BB962C8B-B14F-4D97-AF65-F5344CB8AC3E}">
        <p14:creationId xmlns:p14="http://schemas.microsoft.com/office/powerpoint/2010/main" val="196333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755" y="1150883"/>
            <a:ext cx="6856046" cy="5586094"/>
          </a:xfrm>
          <a:prstGeom prst="rect">
            <a:avLst/>
          </a:prstGeom>
        </p:spPr>
      </p:pic>
      <p:sp>
        <p:nvSpPr>
          <p:cNvPr id="3" name="Rectangle 2"/>
          <p:cNvSpPr/>
          <p:nvPr/>
        </p:nvSpPr>
        <p:spPr>
          <a:xfrm>
            <a:off x="3558778" y="164958"/>
            <a:ext cx="3647793" cy="584775"/>
          </a:xfrm>
          <a:prstGeom prst="rect">
            <a:avLst/>
          </a:prstGeom>
        </p:spPr>
        <p:txBody>
          <a:bodyPr wrap="none">
            <a:spAutoFit/>
          </a:bodyPr>
          <a:lstStyle/>
          <a:p>
            <a:r>
              <a:rPr lang="en-US" b="1" i="0" dirty="0">
                <a:solidFill>
                  <a:srgbClr val="333333"/>
                </a:solidFill>
                <a:effectLst/>
                <a:latin typeface="Helvetica Neue" charset="0"/>
              </a:rPr>
              <a:t> </a:t>
            </a:r>
            <a:r>
              <a:rPr lang="en-US" sz="3200" b="1" i="0" dirty="0">
                <a:solidFill>
                  <a:srgbClr val="333333"/>
                </a:solidFill>
                <a:effectLst/>
                <a:latin typeface="Helvetica Neue" charset="0"/>
              </a:rPr>
              <a:t>Workflow: scripts</a:t>
            </a:r>
          </a:p>
        </p:txBody>
      </p:sp>
      <p:pic>
        <p:nvPicPr>
          <p:cNvPr id="6" name="Picture 5"/>
          <p:cNvPicPr>
            <a:picLocks noChangeAspect="1"/>
          </p:cNvPicPr>
          <p:nvPr/>
        </p:nvPicPr>
        <p:blipFill rotWithShape="1">
          <a:blip r:embed="rId3"/>
          <a:srcRect l="2942" r="3587" b="3430"/>
          <a:stretch/>
        </p:blipFill>
        <p:spPr>
          <a:xfrm>
            <a:off x="130755" y="1175805"/>
            <a:ext cx="1698045" cy="3200882"/>
          </a:xfrm>
          <a:prstGeom prst="rect">
            <a:avLst/>
          </a:prstGeom>
        </p:spPr>
      </p:pic>
      <p:grpSp>
        <p:nvGrpSpPr>
          <p:cNvPr id="8" name="Group 7"/>
          <p:cNvGrpSpPr/>
          <p:nvPr/>
        </p:nvGrpSpPr>
        <p:grpSpPr>
          <a:xfrm>
            <a:off x="2559283" y="2620204"/>
            <a:ext cx="4300216" cy="434595"/>
            <a:chOff x="7206571" y="1423416"/>
            <a:chExt cx="4300216" cy="434595"/>
          </a:xfrm>
        </p:grpSpPr>
        <p:sp>
          <p:nvSpPr>
            <p:cNvPr id="7" name="Rounded Rectangle 6"/>
            <p:cNvSpPr/>
            <p:nvPr/>
          </p:nvSpPr>
          <p:spPr>
            <a:xfrm>
              <a:off x="7206571" y="1423416"/>
              <a:ext cx="4300216" cy="434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206571" y="1463757"/>
              <a:ext cx="4300216" cy="369332"/>
            </a:xfrm>
            <a:prstGeom prst="rect">
              <a:avLst/>
            </a:prstGeom>
          </p:spPr>
          <p:txBody>
            <a:bodyPr wrap="none">
              <a:spAutoFit/>
            </a:bodyPr>
            <a:lstStyle/>
            <a:p>
              <a:r>
                <a:rPr lang="en-US" b="0" i="0" dirty="0">
                  <a:solidFill>
                    <a:srgbClr val="333333"/>
                  </a:solidFill>
                  <a:effectLst/>
                  <a:latin typeface="Helvetica Neue" charset="0"/>
                </a:rPr>
                <a:t>keyboard shortcut: </a:t>
              </a:r>
              <a:r>
                <a:rPr lang="en-US" b="0" i="0" dirty="0" err="1">
                  <a:solidFill>
                    <a:srgbClr val="333333"/>
                  </a:solidFill>
                  <a:effectLst/>
                  <a:latin typeface="Helvetica Neue" charset="0"/>
                </a:rPr>
                <a:t>Cmd</a:t>
              </a:r>
              <a:r>
                <a:rPr lang="en-US" b="0" i="0" dirty="0">
                  <a:solidFill>
                    <a:srgbClr val="333333"/>
                  </a:solidFill>
                  <a:effectLst/>
                  <a:latin typeface="Helvetica Neue" charset="0"/>
                </a:rPr>
                <a:t>/Ctrl + Shift + N</a:t>
              </a:r>
              <a:endParaRPr lang="en-US" dirty="0"/>
            </a:p>
          </p:txBody>
        </p:sp>
      </p:grpSp>
      <p:sp>
        <p:nvSpPr>
          <p:cNvPr id="9" name="TextBox 8"/>
          <p:cNvSpPr txBox="1"/>
          <p:nvPr/>
        </p:nvSpPr>
        <p:spPr>
          <a:xfrm>
            <a:off x="7206571" y="1175805"/>
            <a:ext cx="4866896" cy="4062651"/>
          </a:xfrm>
          <a:prstGeom prst="rect">
            <a:avLst/>
          </a:prstGeom>
          <a:noFill/>
        </p:spPr>
        <p:txBody>
          <a:bodyPr wrap="square" rtlCol="0">
            <a:spAutoFit/>
          </a:bodyPr>
          <a:lstStyle/>
          <a:p>
            <a:r>
              <a:rPr lang="en-US" sz="2400" b="1" dirty="0"/>
              <a:t>Benefits of using scripts editor:</a:t>
            </a:r>
          </a:p>
          <a:p>
            <a:endParaRPr lang="en-US" sz="2400" dirty="0"/>
          </a:p>
          <a:p>
            <a:endParaRPr lang="en-US" sz="2400" dirty="0"/>
          </a:p>
          <a:p>
            <a:pPr marL="342900" indent="-342900">
              <a:buAutoNum type="arabicPeriod"/>
            </a:pPr>
            <a:r>
              <a:rPr lang="en-US" sz="2400" dirty="0"/>
              <a:t>Automatically save and automatically load</a:t>
            </a:r>
          </a:p>
          <a:p>
            <a:pPr marL="342900" indent="-342900">
              <a:buAutoNum type="arabicPeriod"/>
            </a:pPr>
            <a:endParaRPr lang="en-US" sz="2400" dirty="0"/>
          </a:p>
          <a:p>
            <a:pPr marL="342900" indent="-342900">
              <a:buAutoNum type="arabicPeriod"/>
            </a:pPr>
            <a:r>
              <a:rPr lang="en-US" sz="2400" dirty="0"/>
              <a:t>Running code line by line, or run multiple lines by selecting</a:t>
            </a:r>
          </a:p>
          <a:p>
            <a:pPr marL="342900" indent="-342900">
              <a:buAutoNum type="arabicPeriod"/>
            </a:pPr>
            <a:endParaRPr lang="en-US" sz="2400" dirty="0"/>
          </a:p>
          <a:p>
            <a:pPr marL="342900" indent="-342900">
              <a:buAutoNum type="arabicPeriod"/>
            </a:pPr>
            <a:r>
              <a:rPr lang="en-US" sz="2400" dirty="0"/>
              <a:t>Save script as file </a:t>
            </a:r>
          </a:p>
          <a:p>
            <a:endParaRPr lang="en-US" dirty="0"/>
          </a:p>
        </p:txBody>
      </p:sp>
      <p:grpSp>
        <p:nvGrpSpPr>
          <p:cNvPr id="10" name="Group 9"/>
          <p:cNvGrpSpPr/>
          <p:nvPr/>
        </p:nvGrpSpPr>
        <p:grpSpPr>
          <a:xfrm>
            <a:off x="2611213" y="3509335"/>
            <a:ext cx="4389343" cy="434595"/>
            <a:chOff x="7206571" y="1423416"/>
            <a:chExt cx="4389343" cy="434595"/>
          </a:xfrm>
        </p:grpSpPr>
        <p:sp>
          <p:nvSpPr>
            <p:cNvPr id="11" name="Rounded Rectangle 10"/>
            <p:cNvSpPr/>
            <p:nvPr/>
          </p:nvSpPr>
          <p:spPr>
            <a:xfrm>
              <a:off x="7206571" y="1423416"/>
              <a:ext cx="4300216" cy="434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06571" y="1463757"/>
              <a:ext cx="4389343" cy="369332"/>
            </a:xfrm>
            <a:prstGeom prst="rect">
              <a:avLst/>
            </a:prstGeom>
          </p:spPr>
          <p:txBody>
            <a:bodyPr wrap="none">
              <a:spAutoFit/>
            </a:bodyPr>
            <a:lstStyle/>
            <a:p>
              <a:r>
                <a:rPr lang="en-US" dirty="0">
                  <a:solidFill>
                    <a:srgbClr val="333333"/>
                  </a:solidFill>
                  <a:latin typeface="Helvetica Neue" charset="0"/>
                </a:rPr>
                <a:t>File menu &gt; selecting New File &gt; R script</a:t>
              </a:r>
              <a:endParaRPr lang="en-US" dirty="0"/>
            </a:p>
          </p:txBody>
        </p:sp>
      </p:grpSp>
    </p:spTree>
    <p:extLst>
      <p:ext uri="{BB962C8B-B14F-4D97-AF65-F5344CB8AC3E}">
        <p14:creationId xmlns:p14="http://schemas.microsoft.com/office/powerpoint/2010/main" val="94946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5" name="Picture 4"/>
          <p:cNvPicPr>
            <a:picLocks noChangeAspect="1"/>
          </p:cNvPicPr>
          <p:nvPr/>
        </p:nvPicPr>
        <p:blipFill>
          <a:blip r:embed="rId3"/>
          <a:stretch>
            <a:fillRect/>
          </a:stretch>
        </p:blipFill>
        <p:spPr>
          <a:xfrm>
            <a:off x="1243584" y="420624"/>
            <a:ext cx="5036990" cy="5610397"/>
          </a:xfrm>
          <a:prstGeom prst="rect">
            <a:avLst/>
          </a:prstGeom>
        </p:spPr>
      </p:pic>
      <p:pic>
        <p:nvPicPr>
          <p:cNvPr id="6" name="Picture 5"/>
          <p:cNvPicPr>
            <a:picLocks noChangeAspect="1"/>
          </p:cNvPicPr>
          <p:nvPr/>
        </p:nvPicPr>
        <p:blipFill>
          <a:blip r:embed="rId4"/>
          <a:stretch>
            <a:fillRect/>
          </a:stretch>
        </p:blipFill>
        <p:spPr>
          <a:xfrm>
            <a:off x="6280574" y="363901"/>
            <a:ext cx="5212842" cy="5667120"/>
          </a:xfrm>
          <a:prstGeom prst="rect">
            <a:avLst/>
          </a:prstGeom>
        </p:spPr>
      </p:pic>
      <p:pic>
        <p:nvPicPr>
          <p:cNvPr id="7" name="Picture 6"/>
          <p:cNvPicPr>
            <a:picLocks noChangeAspect="1"/>
          </p:cNvPicPr>
          <p:nvPr/>
        </p:nvPicPr>
        <p:blipFill>
          <a:blip r:embed="rId5"/>
          <a:stretch>
            <a:fillRect/>
          </a:stretch>
        </p:blipFill>
        <p:spPr>
          <a:xfrm>
            <a:off x="1238547" y="420624"/>
            <a:ext cx="10953453" cy="5682519"/>
          </a:xfrm>
          <a:prstGeom prst="rect">
            <a:avLst/>
          </a:prstGeom>
        </p:spPr>
      </p:pic>
    </p:spTree>
    <p:extLst>
      <p:ext uri="{BB962C8B-B14F-4D97-AF65-F5344CB8AC3E}">
        <p14:creationId xmlns:p14="http://schemas.microsoft.com/office/powerpoint/2010/main" val="81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4" name="Rectangle 3"/>
          <p:cNvSpPr/>
          <p:nvPr/>
        </p:nvSpPr>
        <p:spPr>
          <a:xfrm>
            <a:off x="2138847" y="391406"/>
            <a:ext cx="8018542" cy="707886"/>
          </a:xfrm>
          <a:prstGeom prst="rect">
            <a:avLst/>
          </a:prstGeom>
        </p:spPr>
        <p:txBody>
          <a:bodyPr wrap="none">
            <a:spAutoFit/>
          </a:bodyPr>
          <a:lstStyle/>
          <a:p>
            <a:r>
              <a:rPr lang="en-US" sz="4000" b="1" dirty="0">
                <a:solidFill>
                  <a:srgbClr val="333333"/>
                </a:solidFill>
                <a:latin typeface="Helvetica Neue" charset="0"/>
              </a:rPr>
              <a:t>Add new variables with </a:t>
            </a:r>
            <a:r>
              <a:rPr lang="en-US" sz="4000" b="1" i="1" dirty="0">
                <a:solidFill>
                  <a:srgbClr val="333333"/>
                </a:solidFill>
                <a:latin typeface="Arial" charset="0"/>
                <a:ea typeface="Arial" charset="0"/>
                <a:cs typeface="Arial" charset="0"/>
              </a:rPr>
              <a:t>mutate()</a:t>
            </a:r>
            <a:endParaRPr lang="en-US" sz="4000" b="1" i="1" dirty="0">
              <a:solidFill>
                <a:srgbClr val="333333"/>
              </a:solidFill>
              <a:effectLst/>
              <a:latin typeface="Arial" charset="0"/>
              <a:ea typeface="Arial" charset="0"/>
              <a:cs typeface="Arial" charset="0"/>
            </a:endParaRPr>
          </a:p>
        </p:txBody>
      </p:sp>
      <p:sp>
        <p:nvSpPr>
          <p:cNvPr id="5" name="Rectangle 4"/>
          <p:cNvSpPr/>
          <p:nvPr/>
        </p:nvSpPr>
        <p:spPr>
          <a:xfrm>
            <a:off x="1054608" y="1470398"/>
            <a:ext cx="9585316" cy="1077218"/>
          </a:xfrm>
          <a:prstGeom prst="rect">
            <a:avLst/>
          </a:prstGeom>
        </p:spPr>
        <p:txBody>
          <a:bodyPr wrap="none">
            <a:spAutoFit/>
          </a:bodyPr>
          <a:lstStyle/>
          <a:p>
            <a:r>
              <a:rPr lang="en-US" sz="3200" b="1" i="1" dirty="0">
                <a:latin typeface="Arial" charset="0"/>
                <a:ea typeface="Arial" charset="0"/>
                <a:cs typeface="Arial" charset="0"/>
              </a:rPr>
              <a:t>mutate()</a:t>
            </a:r>
            <a:r>
              <a:rPr lang="en-US" sz="3200" dirty="0"/>
              <a:t> adds new columns at the end of your dataset,</a:t>
            </a:r>
            <a:endParaRPr lang="en-US" sz="3200" dirty="0">
              <a:solidFill>
                <a:srgbClr val="333333"/>
              </a:solidFill>
            </a:endParaRPr>
          </a:p>
          <a:p>
            <a:r>
              <a:rPr lang="en-US" sz="3200" dirty="0">
                <a:solidFill>
                  <a:srgbClr val="333333"/>
                </a:solidFill>
              </a:rPr>
              <a:t>new columns that are functions of existing columns</a:t>
            </a:r>
            <a:endParaRPr lang="en-US" sz="3200" dirty="0"/>
          </a:p>
        </p:txBody>
      </p:sp>
      <p:pic>
        <p:nvPicPr>
          <p:cNvPr id="7" name="Picture 6"/>
          <p:cNvPicPr>
            <a:picLocks noChangeAspect="1"/>
          </p:cNvPicPr>
          <p:nvPr/>
        </p:nvPicPr>
        <p:blipFill rotWithShape="1">
          <a:blip r:embed="rId3"/>
          <a:srcRect t="3143" r="2115" b="4631"/>
          <a:stretch/>
        </p:blipFill>
        <p:spPr>
          <a:xfrm>
            <a:off x="2355044" y="2439303"/>
            <a:ext cx="7802345" cy="4418697"/>
          </a:xfrm>
          <a:prstGeom prst="rect">
            <a:avLst/>
          </a:prstGeom>
        </p:spPr>
      </p:pic>
    </p:spTree>
    <p:extLst>
      <p:ext uri="{BB962C8B-B14F-4D97-AF65-F5344CB8AC3E}">
        <p14:creationId xmlns:p14="http://schemas.microsoft.com/office/powerpoint/2010/main" val="157011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1806" y="0"/>
            <a:ext cx="10281700" cy="6858000"/>
          </a:xfrm>
          <a:prstGeom prst="rect">
            <a:avLst/>
          </a:prstGeom>
        </p:spPr>
      </p:pic>
      <p:pic>
        <p:nvPicPr>
          <p:cNvPr id="4" name="Picture 3"/>
          <p:cNvPicPr>
            <a:picLocks noChangeAspect="1"/>
          </p:cNvPicPr>
          <p:nvPr/>
        </p:nvPicPr>
        <p:blipFill rotWithShape="1">
          <a:blip r:embed="rId3"/>
          <a:srcRect l="5729" t="-4835" r="-12190" b="-1005"/>
          <a:stretch/>
        </p:blipFill>
        <p:spPr>
          <a:xfrm>
            <a:off x="0" y="5610397"/>
            <a:ext cx="1524000" cy="1247603"/>
          </a:xfrm>
          <a:prstGeom prst="hexagon">
            <a:avLst/>
          </a:prstGeom>
        </p:spPr>
      </p:pic>
    </p:spTree>
    <p:extLst>
      <p:ext uri="{BB962C8B-B14F-4D97-AF65-F5344CB8AC3E}">
        <p14:creationId xmlns:p14="http://schemas.microsoft.com/office/powerpoint/2010/main" val="270282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4" name="Rectangle 3"/>
          <p:cNvSpPr/>
          <p:nvPr/>
        </p:nvSpPr>
        <p:spPr>
          <a:xfrm>
            <a:off x="762000" y="190238"/>
            <a:ext cx="10864962" cy="707886"/>
          </a:xfrm>
          <a:prstGeom prst="rect">
            <a:avLst/>
          </a:prstGeom>
        </p:spPr>
        <p:txBody>
          <a:bodyPr wrap="none">
            <a:spAutoFit/>
          </a:bodyPr>
          <a:lstStyle/>
          <a:p>
            <a:r>
              <a:rPr lang="en-US" sz="4000" dirty="0"/>
              <a:t>Refer to columns that you’ve just created </a:t>
            </a:r>
            <a:r>
              <a:rPr lang="en-US" sz="4000" b="1" i="1" dirty="0">
                <a:latin typeface="Arial" charset="0"/>
                <a:ea typeface="Arial" charset="0"/>
                <a:cs typeface="Arial" charset="0"/>
              </a:rPr>
              <a:t>mutate()</a:t>
            </a:r>
          </a:p>
        </p:txBody>
      </p:sp>
      <p:pic>
        <p:nvPicPr>
          <p:cNvPr id="5" name="Picture 4"/>
          <p:cNvPicPr>
            <a:picLocks noChangeAspect="1"/>
          </p:cNvPicPr>
          <p:nvPr/>
        </p:nvPicPr>
        <p:blipFill>
          <a:blip r:embed="rId3"/>
          <a:stretch>
            <a:fillRect/>
          </a:stretch>
        </p:blipFill>
        <p:spPr>
          <a:xfrm>
            <a:off x="1650324" y="898124"/>
            <a:ext cx="9743101" cy="5959876"/>
          </a:xfrm>
          <a:prstGeom prst="rect">
            <a:avLst/>
          </a:prstGeom>
        </p:spPr>
      </p:pic>
    </p:spTree>
    <p:extLst>
      <p:ext uri="{BB962C8B-B14F-4D97-AF65-F5344CB8AC3E}">
        <p14:creationId xmlns:p14="http://schemas.microsoft.com/office/powerpoint/2010/main" val="694608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3072" y="208526"/>
            <a:ext cx="8637301" cy="707886"/>
          </a:xfrm>
          <a:prstGeom prst="rect">
            <a:avLst/>
          </a:prstGeom>
        </p:spPr>
        <p:txBody>
          <a:bodyPr wrap="none">
            <a:spAutoFit/>
          </a:bodyPr>
          <a:lstStyle/>
          <a:p>
            <a:r>
              <a:rPr lang="en-US" sz="4000" dirty="0">
                <a:solidFill>
                  <a:srgbClr val="333333"/>
                </a:solidFill>
                <a:latin typeface="Helvetica Neue" charset="0"/>
              </a:rPr>
              <a:t>Keep the new variables </a:t>
            </a:r>
            <a:r>
              <a:rPr lang="en-US" sz="4000" b="1" i="1" dirty="0">
                <a:latin typeface="Arial" charset="0"/>
                <a:ea typeface="Arial" charset="0"/>
                <a:cs typeface="Arial" charset="0"/>
              </a:rPr>
              <a:t>transmute()</a:t>
            </a:r>
          </a:p>
        </p:txBody>
      </p:sp>
      <p:pic>
        <p:nvPicPr>
          <p:cNvPr id="3" name="Picture 2"/>
          <p:cNvPicPr>
            <a:picLocks noChangeAspect="1"/>
          </p:cNvPicPr>
          <p:nvPr/>
        </p:nvPicPr>
        <p:blipFill>
          <a:blip r:embed="rId2"/>
          <a:stretch>
            <a:fillRect/>
          </a:stretch>
        </p:blipFill>
        <p:spPr>
          <a:xfrm>
            <a:off x="3481220" y="916412"/>
            <a:ext cx="5341202" cy="5947223"/>
          </a:xfrm>
          <a:prstGeom prst="rect">
            <a:avLst/>
          </a:prstGeom>
        </p:spPr>
      </p:pic>
      <p:pic>
        <p:nvPicPr>
          <p:cNvPr id="4" name="Picture 3"/>
          <p:cNvPicPr>
            <a:picLocks noChangeAspect="1"/>
          </p:cNvPicPr>
          <p:nvPr/>
        </p:nvPicPr>
        <p:blipFill rotWithShape="1">
          <a:blip r:embed="rId3"/>
          <a:srcRect l="5729" t="-4835" r="-12190" b="-1005"/>
          <a:stretch/>
        </p:blipFill>
        <p:spPr>
          <a:xfrm>
            <a:off x="0" y="5610397"/>
            <a:ext cx="1524000" cy="1247603"/>
          </a:xfrm>
          <a:prstGeom prst="hexagon">
            <a:avLst/>
          </a:prstGeom>
        </p:spPr>
      </p:pic>
    </p:spTree>
    <p:extLst>
      <p:ext uri="{BB962C8B-B14F-4D97-AF65-F5344CB8AC3E}">
        <p14:creationId xmlns:p14="http://schemas.microsoft.com/office/powerpoint/2010/main" val="901563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6" name="Rectangle 5"/>
          <p:cNvSpPr/>
          <p:nvPr/>
        </p:nvSpPr>
        <p:spPr>
          <a:xfrm>
            <a:off x="1524000" y="354830"/>
            <a:ext cx="9488880" cy="707886"/>
          </a:xfrm>
          <a:prstGeom prst="rect">
            <a:avLst/>
          </a:prstGeom>
        </p:spPr>
        <p:txBody>
          <a:bodyPr wrap="none">
            <a:spAutoFit/>
          </a:bodyPr>
          <a:lstStyle/>
          <a:p>
            <a:r>
              <a:rPr lang="en-US" sz="4000" b="1" dirty="0">
                <a:solidFill>
                  <a:srgbClr val="333333"/>
                </a:solidFill>
                <a:latin typeface="Helvetica Neue" charset="0"/>
              </a:rPr>
              <a:t>Grouped summaries with </a:t>
            </a:r>
            <a:r>
              <a:rPr lang="en-US" sz="4000" b="1" i="1" dirty="0" err="1">
                <a:solidFill>
                  <a:srgbClr val="333333"/>
                </a:solidFill>
                <a:latin typeface="Arial" charset="0"/>
                <a:ea typeface="Arial" charset="0"/>
                <a:cs typeface="Arial" charset="0"/>
              </a:rPr>
              <a:t>summarise</a:t>
            </a:r>
            <a:r>
              <a:rPr lang="en-US" sz="4000" b="1" i="1" dirty="0">
                <a:solidFill>
                  <a:srgbClr val="333333"/>
                </a:solidFill>
                <a:latin typeface="Arial" charset="0"/>
                <a:ea typeface="Arial" charset="0"/>
                <a:cs typeface="Arial" charset="0"/>
              </a:rPr>
              <a:t>()</a:t>
            </a:r>
            <a:endParaRPr lang="en-US" sz="4000" b="1" i="1" dirty="0">
              <a:solidFill>
                <a:srgbClr val="333333"/>
              </a:solidFill>
              <a:effectLst/>
              <a:latin typeface="Arial" charset="0"/>
              <a:ea typeface="Arial" charset="0"/>
              <a:cs typeface="Arial" charset="0"/>
            </a:endParaRPr>
          </a:p>
        </p:txBody>
      </p:sp>
      <p:sp>
        <p:nvSpPr>
          <p:cNvPr id="7" name="Rectangle 6"/>
          <p:cNvSpPr/>
          <p:nvPr/>
        </p:nvSpPr>
        <p:spPr>
          <a:xfrm>
            <a:off x="762000" y="1397246"/>
            <a:ext cx="8600368" cy="523220"/>
          </a:xfrm>
          <a:prstGeom prst="rect">
            <a:avLst/>
          </a:prstGeom>
        </p:spPr>
        <p:txBody>
          <a:bodyPr wrap="none">
            <a:spAutoFit/>
          </a:bodyPr>
          <a:lstStyle/>
          <a:p>
            <a:r>
              <a:rPr lang="en-US" sz="2800" b="1" i="1" dirty="0" err="1">
                <a:solidFill>
                  <a:srgbClr val="333333"/>
                </a:solidFill>
                <a:latin typeface="Arial" charset="0"/>
                <a:ea typeface="Arial" charset="0"/>
                <a:cs typeface="Arial" charset="0"/>
              </a:rPr>
              <a:t>summarise</a:t>
            </a:r>
            <a:r>
              <a:rPr lang="en-US" sz="2800" b="1" i="1" dirty="0">
                <a:solidFill>
                  <a:srgbClr val="333333"/>
                </a:solidFill>
                <a:latin typeface="Arial" charset="0"/>
                <a:ea typeface="Arial" charset="0"/>
                <a:cs typeface="Arial" charset="0"/>
              </a:rPr>
              <a:t>( ) </a:t>
            </a:r>
            <a:r>
              <a:rPr lang="en-US" sz="2800" dirty="0">
                <a:solidFill>
                  <a:srgbClr val="333333"/>
                </a:solidFill>
                <a:latin typeface="Helvetica Neue" charset="0"/>
              </a:rPr>
              <a:t>collapses a data frame to a single row</a:t>
            </a:r>
            <a:endParaRPr lang="en-US" sz="2800" dirty="0"/>
          </a:p>
        </p:txBody>
      </p:sp>
      <p:pic>
        <p:nvPicPr>
          <p:cNvPr id="8" name="Picture 7"/>
          <p:cNvPicPr>
            <a:picLocks noChangeAspect="1"/>
          </p:cNvPicPr>
          <p:nvPr/>
        </p:nvPicPr>
        <p:blipFill>
          <a:blip r:embed="rId3"/>
          <a:stretch>
            <a:fillRect/>
          </a:stretch>
        </p:blipFill>
        <p:spPr>
          <a:xfrm>
            <a:off x="1524000" y="2359197"/>
            <a:ext cx="8648700" cy="3251200"/>
          </a:xfrm>
          <a:prstGeom prst="rect">
            <a:avLst/>
          </a:prstGeom>
        </p:spPr>
      </p:pic>
    </p:spTree>
    <p:extLst>
      <p:ext uri="{BB962C8B-B14F-4D97-AF65-F5344CB8AC3E}">
        <p14:creationId xmlns:p14="http://schemas.microsoft.com/office/powerpoint/2010/main" val="56640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4" name="Picture 3"/>
          <p:cNvPicPr>
            <a:picLocks noChangeAspect="1"/>
          </p:cNvPicPr>
          <p:nvPr/>
        </p:nvPicPr>
        <p:blipFill>
          <a:blip r:embed="rId3"/>
          <a:stretch>
            <a:fillRect/>
          </a:stretch>
        </p:blipFill>
        <p:spPr>
          <a:xfrm>
            <a:off x="3196093" y="0"/>
            <a:ext cx="8506437" cy="6858000"/>
          </a:xfrm>
          <a:prstGeom prst="rect">
            <a:avLst/>
          </a:prstGeom>
        </p:spPr>
      </p:pic>
      <p:sp>
        <p:nvSpPr>
          <p:cNvPr id="5" name="Rectangle 4"/>
          <p:cNvSpPr/>
          <p:nvPr/>
        </p:nvSpPr>
        <p:spPr>
          <a:xfrm>
            <a:off x="341376" y="734412"/>
            <a:ext cx="2237232" cy="3539430"/>
          </a:xfrm>
          <a:prstGeom prst="rect">
            <a:avLst/>
          </a:prstGeom>
        </p:spPr>
        <p:txBody>
          <a:bodyPr wrap="square">
            <a:spAutoFit/>
          </a:bodyPr>
          <a:lstStyle/>
          <a:p>
            <a:r>
              <a:rPr lang="en-US" sz="2800" b="1" i="1" dirty="0" err="1">
                <a:latin typeface="Arial" charset="0"/>
                <a:ea typeface="Arial" charset="0"/>
                <a:cs typeface="Arial" charset="0"/>
              </a:rPr>
              <a:t>group_by</a:t>
            </a:r>
            <a:r>
              <a:rPr lang="en-US" sz="2800" b="1" i="1" dirty="0">
                <a:latin typeface="Arial" charset="0"/>
                <a:ea typeface="Arial" charset="0"/>
                <a:cs typeface="Arial" charset="0"/>
              </a:rPr>
              <a:t>(), </a:t>
            </a:r>
            <a:r>
              <a:rPr lang="en-US" sz="2800" dirty="0"/>
              <a:t>changes the unit of analysis from the complete dataset to individual groups</a:t>
            </a:r>
          </a:p>
        </p:txBody>
      </p:sp>
    </p:spTree>
    <p:extLst>
      <p:ext uri="{BB962C8B-B14F-4D97-AF65-F5344CB8AC3E}">
        <p14:creationId xmlns:p14="http://schemas.microsoft.com/office/powerpoint/2010/main" val="197559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5" name="Rectangle 4"/>
          <p:cNvSpPr/>
          <p:nvPr/>
        </p:nvSpPr>
        <p:spPr>
          <a:xfrm>
            <a:off x="1267968" y="281678"/>
            <a:ext cx="9849812" cy="707886"/>
          </a:xfrm>
          <a:prstGeom prst="rect">
            <a:avLst/>
          </a:prstGeom>
        </p:spPr>
        <p:txBody>
          <a:bodyPr wrap="none">
            <a:spAutoFit/>
          </a:bodyPr>
          <a:lstStyle/>
          <a:p>
            <a:r>
              <a:rPr lang="en-US" sz="4000" dirty="0"/>
              <a:t> </a:t>
            </a:r>
            <a:r>
              <a:rPr lang="en-US" sz="4000" b="1" dirty="0"/>
              <a:t>Combining multiple operations with the pipe</a:t>
            </a:r>
          </a:p>
        </p:txBody>
      </p:sp>
      <p:pic>
        <p:nvPicPr>
          <p:cNvPr id="6" name="Picture 5"/>
          <p:cNvPicPr>
            <a:picLocks noChangeAspect="1"/>
          </p:cNvPicPr>
          <p:nvPr/>
        </p:nvPicPr>
        <p:blipFill rotWithShape="1">
          <a:blip r:embed="rId3"/>
          <a:srcRect t="3766" r="1020"/>
          <a:stretch/>
        </p:blipFill>
        <p:spPr>
          <a:xfrm>
            <a:off x="1981200" y="2323383"/>
            <a:ext cx="8918448" cy="4534617"/>
          </a:xfrm>
          <a:prstGeom prst="rect">
            <a:avLst/>
          </a:prstGeom>
        </p:spPr>
      </p:pic>
      <p:sp>
        <p:nvSpPr>
          <p:cNvPr id="7" name="Rectangle 6"/>
          <p:cNvSpPr/>
          <p:nvPr/>
        </p:nvSpPr>
        <p:spPr>
          <a:xfrm>
            <a:off x="182880" y="1179420"/>
            <a:ext cx="11771376" cy="954107"/>
          </a:xfrm>
          <a:prstGeom prst="rect">
            <a:avLst/>
          </a:prstGeom>
        </p:spPr>
        <p:txBody>
          <a:bodyPr wrap="square">
            <a:spAutoFit/>
          </a:bodyPr>
          <a:lstStyle/>
          <a:p>
            <a:r>
              <a:rPr lang="en-US" sz="2800" b="1" dirty="0">
                <a:solidFill>
                  <a:srgbClr val="333333"/>
                </a:solidFill>
                <a:latin typeface="Helvetica Neue" charset="0"/>
              </a:rPr>
              <a:t>explore the relationship between the distance and average delay for each location</a:t>
            </a:r>
            <a:endParaRPr lang="en-US" sz="2800" b="1" dirty="0"/>
          </a:p>
        </p:txBody>
      </p:sp>
    </p:spTree>
    <p:extLst>
      <p:ext uri="{BB962C8B-B14F-4D97-AF65-F5344CB8AC3E}">
        <p14:creationId xmlns:p14="http://schemas.microsoft.com/office/powerpoint/2010/main" val="163270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5" name="Picture 4"/>
          <p:cNvPicPr>
            <a:picLocks noChangeAspect="1"/>
          </p:cNvPicPr>
          <p:nvPr/>
        </p:nvPicPr>
        <p:blipFill>
          <a:blip r:embed="rId3"/>
          <a:stretch>
            <a:fillRect/>
          </a:stretch>
        </p:blipFill>
        <p:spPr>
          <a:xfrm>
            <a:off x="1774913" y="0"/>
            <a:ext cx="9446846" cy="6858000"/>
          </a:xfrm>
          <a:prstGeom prst="rect">
            <a:avLst/>
          </a:prstGeom>
        </p:spPr>
      </p:pic>
    </p:spTree>
    <p:extLst>
      <p:ext uri="{BB962C8B-B14F-4D97-AF65-F5344CB8AC3E}">
        <p14:creationId xmlns:p14="http://schemas.microsoft.com/office/powerpoint/2010/main" val="172029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4" name="Picture 3"/>
          <p:cNvPicPr>
            <a:picLocks noChangeAspect="1"/>
          </p:cNvPicPr>
          <p:nvPr/>
        </p:nvPicPr>
        <p:blipFill>
          <a:blip r:embed="rId3"/>
          <a:stretch>
            <a:fillRect/>
          </a:stretch>
        </p:blipFill>
        <p:spPr>
          <a:xfrm>
            <a:off x="5713370" y="0"/>
            <a:ext cx="6434539" cy="6858000"/>
          </a:xfrm>
          <a:prstGeom prst="rect">
            <a:avLst/>
          </a:prstGeom>
        </p:spPr>
      </p:pic>
      <p:sp>
        <p:nvSpPr>
          <p:cNvPr id="5" name="Rectangle 4"/>
          <p:cNvSpPr/>
          <p:nvPr/>
        </p:nvSpPr>
        <p:spPr>
          <a:xfrm>
            <a:off x="0" y="281678"/>
            <a:ext cx="5713370" cy="1323439"/>
          </a:xfrm>
          <a:prstGeom prst="rect">
            <a:avLst/>
          </a:prstGeom>
        </p:spPr>
        <p:txBody>
          <a:bodyPr wrap="square">
            <a:spAutoFit/>
          </a:bodyPr>
          <a:lstStyle/>
          <a:p>
            <a:r>
              <a:rPr lang="en-US" sz="4000" dirty="0"/>
              <a:t> </a:t>
            </a:r>
            <a:r>
              <a:rPr lang="en-US" sz="4000" b="1" dirty="0"/>
              <a:t>Combining multiple operations with the pipe</a:t>
            </a:r>
          </a:p>
        </p:txBody>
      </p:sp>
    </p:spTree>
    <p:extLst>
      <p:ext uri="{BB962C8B-B14F-4D97-AF65-F5344CB8AC3E}">
        <p14:creationId xmlns:p14="http://schemas.microsoft.com/office/powerpoint/2010/main" val="1483558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6868" y="247134"/>
            <a:ext cx="4229043" cy="584775"/>
          </a:xfrm>
          <a:prstGeom prst="rect">
            <a:avLst/>
          </a:prstGeom>
        </p:spPr>
        <p:txBody>
          <a:bodyPr wrap="none">
            <a:spAutoFit/>
          </a:bodyPr>
          <a:lstStyle/>
          <a:p>
            <a:r>
              <a:rPr lang="en-US" sz="3200" b="1" i="0" dirty="0">
                <a:solidFill>
                  <a:srgbClr val="333333"/>
                </a:solidFill>
                <a:effectLst/>
                <a:latin typeface="Helvetica Neue" charset="0"/>
              </a:rPr>
              <a:t> </a:t>
            </a:r>
            <a:r>
              <a:rPr lang="en-US" sz="3200" b="1" i="0" dirty="0" err="1">
                <a:solidFill>
                  <a:srgbClr val="333333"/>
                </a:solidFill>
                <a:effectLst/>
                <a:latin typeface="Helvetica Neue" charset="0"/>
              </a:rPr>
              <a:t>RStudio</a:t>
            </a:r>
            <a:r>
              <a:rPr lang="en-US" sz="3200" b="1" i="0" dirty="0">
                <a:solidFill>
                  <a:srgbClr val="333333"/>
                </a:solidFill>
                <a:effectLst/>
                <a:latin typeface="Helvetica Neue" charset="0"/>
              </a:rPr>
              <a:t> diagnostics</a:t>
            </a:r>
            <a:endParaRPr lang="en-US" b="1" i="0" dirty="0">
              <a:solidFill>
                <a:srgbClr val="333333"/>
              </a:solidFill>
              <a:effectLst/>
              <a:latin typeface="Helvetica Neue" charset="0"/>
            </a:endParaRPr>
          </a:p>
        </p:txBody>
      </p:sp>
      <p:sp>
        <p:nvSpPr>
          <p:cNvPr id="3" name="TextBox 2"/>
          <p:cNvSpPr txBox="1"/>
          <p:nvPr/>
        </p:nvSpPr>
        <p:spPr>
          <a:xfrm>
            <a:off x="3285067" y="2556933"/>
            <a:ext cx="184731" cy="369332"/>
          </a:xfrm>
          <a:prstGeom prst="rect">
            <a:avLst/>
          </a:prstGeom>
          <a:noFill/>
        </p:spPr>
        <p:txBody>
          <a:bodyPr wrap="none" rtlCol="0">
            <a:spAutoFit/>
          </a:bodyPr>
          <a:lstStyle/>
          <a:p>
            <a:endParaRPr lang="en-US" dirty="0"/>
          </a:p>
        </p:txBody>
      </p:sp>
      <p:sp>
        <p:nvSpPr>
          <p:cNvPr id="5" name="Rectangle 4"/>
          <p:cNvSpPr/>
          <p:nvPr/>
        </p:nvSpPr>
        <p:spPr>
          <a:xfrm>
            <a:off x="541867" y="1119886"/>
            <a:ext cx="11260666" cy="369332"/>
          </a:xfrm>
          <a:prstGeom prst="rect">
            <a:avLst/>
          </a:prstGeom>
        </p:spPr>
        <p:txBody>
          <a:bodyPr wrap="square">
            <a:spAutoFit/>
          </a:bodyPr>
          <a:lstStyle/>
          <a:p>
            <a:r>
              <a:rPr lang="en-US" b="1" i="0" dirty="0">
                <a:solidFill>
                  <a:srgbClr val="333333"/>
                </a:solidFill>
                <a:effectLst/>
                <a:latin typeface="Helvetica Neue" charset="0"/>
              </a:rPr>
              <a:t>The script editor will highlight syntax errors with a red squiggly line and a cross in the sidebar:</a:t>
            </a:r>
            <a:endParaRPr lang="en-US" b="1" dirty="0"/>
          </a:p>
        </p:txBody>
      </p:sp>
      <p:pic>
        <p:nvPicPr>
          <p:cNvPr id="6" name="Picture 5"/>
          <p:cNvPicPr>
            <a:picLocks noChangeAspect="1"/>
          </p:cNvPicPr>
          <p:nvPr/>
        </p:nvPicPr>
        <p:blipFill>
          <a:blip r:embed="rId2"/>
          <a:stretch>
            <a:fillRect/>
          </a:stretch>
        </p:blipFill>
        <p:spPr>
          <a:xfrm>
            <a:off x="1274233" y="1447799"/>
            <a:ext cx="3276600" cy="1041400"/>
          </a:xfrm>
          <a:prstGeom prst="rect">
            <a:avLst/>
          </a:prstGeom>
        </p:spPr>
      </p:pic>
      <p:sp>
        <p:nvSpPr>
          <p:cNvPr id="7" name="Rectangle 6"/>
          <p:cNvSpPr/>
          <p:nvPr/>
        </p:nvSpPr>
        <p:spPr>
          <a:xfrm>
            <a:off x="541867" y="2624667"/>
            <a:ext cx="5517536" cy="369332"/>
          </a:xfrm>
          <a:prstGeom prst="rect">
            <a:avLst/>
          </a:prstGeom>
        </p:spPr>
        <p:txBody>
          <a:bodyPr wrap="none">
            <a:spAutoFit/>
          </a:bodyPr>
          <a:lstStyle/>
          <a:p>
            <a:r>
              <a:rPr lang="en-US" b="1" i="0" dirty="0">
                <a:solidFill>
                  <a:srgbClr val="333333"/>
                </a:solidFill>
                <a:effectLst/>
                <a:latin typeface="Helvetica Neue" charset="0"/>
              </a:rPr>
              <a:t>Hover over the cross to see what the problem is:</a:t>
            </a:r>
            <a:endParaRPr lang="en-US" b="1" dirty="0"/>
          </a:p>
        </p:txBody>
      </p:sp>
      <p:pic>
        <p:nvPicPr>
          <p:cNvPr id="8" name="Picture 7"/>
          <p:cNvPicPr>
            <a:picLocks noChangeAspect="1"/>
          </p:cNvPicPr>
          <p:nvPr/>
        </p:nvPicPr>
        <p:blipFill>
          <a:blip r:embed="rId3"/>
          <a:stretch>
            <a:fillRect/>
          </a:stretch>
        </p:blipFill>
        <p:spPr>
          <a:xfrm>
            <a:off x="1274233" y="3008648"/>
            <a:ext cx="4448539" cy="1717753"/>
          </a:xfrm>
          <a:prstGeom prst="rect">
            <a:avLst/>
          </a:prstGeom>
        </p:spPr>
      </p:pic>
      <p:sp>
        <p:nvSpPr>
          <p:cNvPr id="9" name="Rectangle 8"/>
          <p:cNvSpPr/>
          <p:nvPr/>
        </p:nvSpPr>
        <p:spPr>
          <a:xfrm>
            <a:off x="541867" y="4873506"/>
            <a:ext cx="6361678" cy="369332"/>
          </a:xfrm>
          <a:prstGeom prst="rect">
            <a:avLst/>
          </a:prstGeom>
        </p:spPr>
        <p:txBody>
          <a:bodyPr wrap="none">
            <a:spAutoFit/>
          </a:bodyPr>
          <a:lstStyle/>
          <a:p>
            <a:r>
              <a:rPr lang="en-US" b="1" i="0" dirty="0" err="1">
                <a:solidFill>
                  <a:srgbClr val="333333"/>
                </a:solidFill>
                <a:effectLst/>
                <a:latin typeface="Helvetica Neue" charset="0"/>
              </a:rPr>
              <a:t>RStudio</a:t>
            </a:r>
            <a:r>
              <a:rPr lang="en-US" b="1" i="0" dirty="0">
                <a:solidFill>
                  <a:srgbClr val="333333"/>
                </a:solidFill>
                <a:effectLst/>
                <a:latin typeface="Helvetica Neue" charset="0"/>
              </a:rPr>
              <a:t> will also let you know about potential problems:</a:t>
            </a:r>
            <a:endParaRPr lang="en-US" b="1" dirty="0"/>
          </a:p>
        </p:txBody>
      </p:sp>
      <p:pic>
        <p:nvPicPr>
          <p:cNvPr id="10" name="Picture 9"/>
          <p:cNvPicPr>
            <a:picLocks noChangeAspect="1"/>
          </p:cNvPicPr>
          <p:nvPr/>
        </p:nvPicPr>
        <p:blipFill>
          <a:blip r:embed="rId4"/>
          <a:stretch>
            <a:fillRect/>
          </a:stretch>
        </p:blipFill>
        <p:spPr>
          <a:xfrm>
            <a:off x="1274233" y="5358992"/>
            <a:ext cx="8674100" cy="1481908"/>
          </a:xfrm>
          <a:prstGeom prst="rect">
            <a:avLst/>
          </a:prstGeom>
        </p:spPr>
      </p:pic>
      <p:sp>
        <p:nvSpPr>
          <p:cNvPr id="11" name="Rectangle 10"/>
          <p:cNvSpPr/>
          <p:nvPr/>
        </p:nvSpPr>
        <p:spPr>
          <a:xfrm>
            <a:off x="7294033" y="2390196"/>
            <a:ext cx="4775200" cy="1477328"/>
          </a:xfrm>
          <a:prstGeom prst="rect">
            <a:avLst/>
          </a:prstGeom>
          <a:solidFill>
            <a:srgbClr val="FFFF00"/>
          </a:solidFill>
        </p:spPr>
        <p:txBody>
          <a:bodyPr wrap="square">
            <a:spAutoFit/>
          </a:bodyPr>
          <a:lstStyle/>
          <a:p>
            <a:r>
              <a:rPr lang="en-US" b="0" i="0" dirty="0">
                <a:solidFill>
                  <a:srgbClr val="333333"/>
                </a:solidFill>
                <a:effectLst/>
                <a:latin typeface="Helvetica Neue" charset="0"/>
              </a:rPr>
              <a:t>What other common mistakes will </a:t>
            </a:r>
            <a:r>
              <a:rPr lang="en-US" b="0" i="0" dirty="0" err="1">
                <a:solidFill>
                  <a:srgbClr val="333333"/>
                </a:solidFill>
                <a:effectLst/>
                <a:latin typeface="Helvetica Neue" charset="0"/>
              </a:rPr>
              <a:t>RStudio</a:t>
            </a:r>
            <a:r>
              <a:rPr lang="en-US" b="0" i="0" dirty="0">
                <a:solidFill>
                  <a:srgbClr val="333333"/>
                </a:solidFill>
                <a:effectLst/>
                <a:latin typeface="Helvetica Neue" charset="0"/>
              </a:rPr>
              <a:t> diagnostics report? </a:t>
            </a:r>
            <a:r>
              <a:rPr lang="en-US" b="0" i="0" dirty="0" err="1">
                <a:solidFill>
                  <a:srgbClr val="333333"/>
                </a:solidFill>
                <a:effectLst/>
                <a:latin typeface="Helvetica Neue" charset="0"/>
              </a:rPr>
              <a:t>Read</a:t>
            </a:r>
            <a:r>
              <a:rPr lang="en-US" b="0" i="0" u="none" strike="noStrike" dirty="0" err="1">
                <a:solidFill>
                  <a:srgbClr val="4183C4"/>
                </a:solidFill>
                <a:effectLst/>
                <a:latin typeface="Helvetica Neue" charset="0"/>
                <a:hlinkClick r:id="rId5"/>
              </a:rPr>
              <a:t>https</a:t>
            </a:r>
            <a:r>
              <a:rPr lang="en-US" b="0" i="0" u="none" strike="noStrike" dirty="0">
                <a:solidFill>
                  <a:srgbClr val="4183C4"/>
                </a:solidFill>
                <a:effectLst/>
                <a:latin typeface="Helvetica Neue" charset="0"/>
                <a:hlinkClick r:id="rId5"/>
              </a:rPr>
              <a:t>://support.rstudio.com/hc/en-us/articles/205753617-Code-Diagnostics</a:t>
            </a:r>
            <a:r>
              <a:rPr lang="en-US" b="0" i="0" dirty="0">
                <a:solidFill>
                  <a:srgbClr val="333333"/>
                </a:solidFill>
                <a:effectLst/>
                <a:latin typeface="Helvetica Neue" charset="0"/>
              </a:rPr>
              <a:t> to find out.</a:t>
            </a:r>
          </a:p>
        </p:txBody>
      </p:sp>
    </p:spTree>
    <p:extLst>
      <p:ext uri="{BB962C8B-B14F-4D97-AF65-F5344CB8AC3E}">
        <p14:creationId xmlns:p14="http://schemas.microsoft.com/office/powerpoint/2010/main" val="122372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4" name="Rectangle 3"/>
          <p:cNvSpPr/>
          <p:nvPr/>
        </p:nvSpPr>
        <p:spPr>
          <a:xfrm>
            <a:off x="0" y="149459"/>
            <a:ext cx="6612516" cy="707886"/>
          </a:xfrm>
          <a:prstGeom prst="rect">
            <a:avLst/>
          </a:prstGeom>
        </p:spPr>
        <p:txBody>
          <a:bodyPr wrap="none">
            <a:spAutoFit/>
          </a:bodyPr>
          <a:lstStyle/>
          <a:p>
            <a:r>
              <a:rPr lang="en-US" sz="4000" b="1" dirty="0"/>
              <a:t> Grouped mutates (and filters)</a:t>
            </a:r>
          </a:p>
        </p:txBody>
      </p:sp>
      <p:sp>
        <p:nvSpPr>
          <p:cNvPr id="5" name="Rectangle 4"/>
          <p:cNvSpPr/>
          <p:nvPr/>
        </p:nvSpPr>
        <p:spPr>
          <a:xfrm>
            <a:off x="453536" y="1303127"/>
            <a:ext cx="2435968" cy="4401205"/>
          </a:xfrm>
          <a:prstGeom prst="rect">
            <a:avLst/>
          </a:prstGeom>
        </p:spPr>
        <p:txBody>
          <a:bodyPr wrap="square">
            <a:spAutoFit/>
          </a:bodyPr>
          <a:lstStyle/>
          <a:p>
            <a:r>
              <a:rPr lang="en-US" sz="2800" dirty="0">
                <a:solidFill>
                  <a:srgbClr val="333333"/>
                </a:solidFill>
                <a:latin typeface="Helvetica Neue" charset="0"/>
              </a:rPr>
              <a:t>Grouping is most useful in conjunction with </a:t>
            </a:r>
            <a:r>
              <a:rPr lang="en-US" sz="2800" dirty="0" err="1"/>
              <a:t>summarise</a:t>
            </a:r>
            <a:r>
              <a:rPr lang="en-US" sz="2800" dirty="0"/>
              <a:t>()</a:t>
            </a:r>
            <a:r>
              <a:rPr lang="en-US" sz="2800" dirty="0">
                <a:solidFill>
                  <a:srgbClr val="333333"/>
                </a:solidFill>
                <a:latin typeface="Helvetica Neue" charset="0"/>
              </a:rPr>
              <a:t>, but you can also do convenient operations with </a:t>
            </a:r>
            <a:r>
              <a:rPr lang="en-US" sz="2800" b="1" i="1" dirty="0">
                <a:latin typeface="Arial" charset="0"/>
                <a:ea typeface="Arial" charset="0"/>
                <a:cs typeface="Arial" charset="0"/>
              </a:rPr>
              <a:t>mutate()</a:t>
            </a:r>
            <a:r>
              <a:rPr lang="en-US" sz="2800" dirty="0">
                <a:solidFill>
                  <a:srgbClr val="333333"/>
                </a:solidFill>
                <a:latin typeface="Helvetica Neue" charset="0"/>
              </a:rPr>
              <a:t> and </a:t>
            </a:r>
            <a:r>
              <a:rPr lang="en-US" sz="2800" b="1" i="1" dirty="0">
                <a:latin typeface="Arial" charset="0"/>
                <a:ea typeface="Arial" charset="0"/>
                <a:cs typeface="Arial" charset="0"/>
              </a:rPr>
              <a:t>filter()</a:t>
            </a:r>
            <a:r>
              <a:rPr lang="en-US" sz="2800" b="1" i="1" dirty="0">
                <a:solidFill>
                  <a:srgbClr val="333333"/>
                </a:solidFill>
                <a:latin typeface="Arial" charset="0"/>
                <a:ea typeface="Arial" charset="0"/>
                <a:cs typeface="Arial" charset="0"/>
              </a:rPr>
              <a:t>:</a:t>
            </a:r>
            <a:endParaRPr lang="en-US" sz="2800" b="1" i="1" dirty="0">
              <a:latin typeface="Arial" charset="0"/>
              <a:ea typeface="Arial" charset="0"/>
              <a:cs typeface="Arial" charset="0"/>
            </a:endParaRPr>
          </a:p>
        </p:txBody>
      </p:sp>
      <p:pic>
        <p:nvPicPr>
          <p:cNvPr id="6" name="Picture 5"/>
          <p:cNvPicPr>
            <a:picLocks noChangeAspect="1"/>
          </p:cNvPicPr>
          <p:nvPr/>
        </p:nvPicPr>
        <p:blipFill>
          <a:blip r:embed="rId3"/>
          <a:stretch>
            <a:fillRect/>
          </a:stretch>
        </p:blipFill>
        <p:spPr>
          <a:xfrm>
            <a:off x="3867436" y="847731"/>
            <a:ext cx="7452836" cy="5982143"/>
          </a:xfrm>
          <a:prstGeom prst="rect">
            <a:avLst/>
          </a:prstGeom>
        </p:spPr>
      </p:pic>
    </p:spTree>
    <p:extLst>
      <p:ext uri="{BB962C8B-B14F-4D97-AF65-F5344CB8AC3E}">
        <p14:creationId xmlns:p14="http://schemas.microsoft.com/office/powerpoint/2010/main" val="1879643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4" name="Picture 3"/>
          <p:cNvPicPr>
            <a:picLocks noChangeAspect="1"/>
          </p:cNvPicPr>
          <p:nvPr/>
        </p:nvPicPr>
        <p:blipFill>
          <a:blip r:embed="rId3"/>
          <a:stretch>
            <a:fillRect/>
          </a:stretch>
        </p:blipFill>
        <p:spPr>
          <a:xfrm>
            <a:off x="1994153" y="0"/>
            <a:ext cx="9483854" cy="6858000"/>
          </a:xfrm>
          <a:prstGeom prst="rect">
            <a:avLst/>
          </a:prstGeom>
        </p:spPr>
      </p:pic>
    </p:spTree>
    <p:extLst>
      <p:ext uri="{BB962C8B-B14F-4D97-AF65-F5344CB8AC3E}">
        <p14:creationId xmlns:p14="http://schemas.microsoft.com/office/powerpoint/2010/main" val="168237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5" name="Picture 4"/>
          <p:cNvPicPr>
            <a:picLocks noChangeAspect="1"/>
          </p:cNvPicPr>
          <p:nvPr/>
        </p:nvPicPr>
        <p:blipFill>
          <a:blip r:embed="rId3"/>
          <a:stretch>
            <a:fillRect/>
          </a:stretch>
        </p:blipFill>
        <p:spPr>
          <a:xfrm>
            <a:off x="1349829" y="0"/>
            <a:ext cx="10842171" cy="6858000"/>
          </a:xfrm>
          <a:prstGeom prst="rect">
            <a:avLst/>
          </a:prstGeom>
        </p:spPr>
      </p:pic>
    </p:spTree>
    <p:extLst>
      <p:ext uri="{BB962C8B-B14F-4D97-AF65-F5344CB8AC3E}">
        <p14:creationId xmlns:p14="http://schemas.microsoft.com/office/powerpoint/2010/main" val="195926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337666" cy="6858000"/>
          </a:xfrm>
          <a:prstGeom prst="rect">
            <a:avLst/>
          </a:prstGeom>
        </p:spPr>
      </p:pic>
      <p:sp>
        <p:nvSpPr>
          <p:cNvPr id="5" name="Rectangle 4"/>
          <p:cNvSpPr/>
          <p:nvPr/>
        </p:nvSpPr>
        <p:spPr>
          <a:xfrm>
            <a:off x="4475754" y="1532772"/>
            <a:ext cx="4668248" cy="523220"/>
          </a:xfrm>
          <a:prstGeom prst="rect">
            <a:avLst/>
          </a:prstGeom>
        </p:spPr>
        <p:txBody>
          <a:bodyPr wrap="square">
            <a:spAutoFit/>
          </a:bodyPr>
          <a:lstStyle/>
          <a:p>
            <a:r>
              <a:rPr lang="en-US" sz="2800" dirty="0" err="1"/>
              <a:t>install.packages</a:t>
            </a:r>
            <a:r>
              <a:rPr lang="en-US" sz="2800" dirty="0"/>
              <a:t>("</a:t>
            </a:r>
            <a:r>
              <a:rPr lang="en-US" sz="2800" dirty="0" err="1"/>
              <a:t>tidyverse</a:t>
            </a:r>
            <a:r>
              <a:rPr lang="en-US" sz="2800" dirty="0"/>
              <a:t>")</a:t>
            </a:r>
          </a:p>
        </p:txBody>
      </p:sp>
      <p:pic>
        <p:nvPicPr>
          <p:cNvPr id="6" name="Picture 5"/>
          <p:cNvPicPr>
            <a:picLocks noChangeAspect="1"/>
          </p:cNvPicPr>
          <p:nvPr/>
        </p:nvPicPr>
        <p:blipFill rotWithShape="1">
          <a:blip r:embed="rId3"/>
          <a:srcRect l="948" r="22447" b="7032"/>
          <a:stretch/>
        </p:blipFill>
        <p:spPr>
          <a:xfrm>
            <a:off x="5237752" y="2027592"/>
            <a:ext cx="6954248" cy="2528968"/>
          </a:xfrm>
          <a:prstGeom prst="rect">
            <a:avLst/>
          </a:prstGeom>
        </p:spPr>
      </p:pic>
      <p:pic>
        <p:nvPicPr>
          <p:cNvPr id="7" name="Picture 6"/>
          <p:cNvPicPr>
            <a:picLocks noChangeAspect="1"/>
          </p:cNvPicPr>
          <p:nvPr/>
        </p:nvPicPr>
        <p:blipFill rotWithShape="1">
          <a:blip r:embed="rId4"/>
          <a:srcRect l="5729" t="-4835" r="-12190" b="-1005"/>
          <a:stretch/>
        </p:blipFill>
        <p:spPr>
          <a:xfrm>
            <a:off x="9101344" y="123555"/>
            <a:ext cx="2325862" cy="1904037"/>
          </a:xfrm>
          <a:prstGeom prst="hexagon">
            <a:avLst/>
          </a:prstGeom>
        </p:spPr>
      </p:pic>
    </p:spTree>
    <p:extLst>
      <p:ext uri="{BB962C8B-B14F-4D97-AF65-F5344CB8AC3E}">
        <p14:creationId xmlns:p14="http://schemas.microsoft.com/office/powerpoint/2010/main" val="891189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3" name="Rectangle 2"/>
          <p:cNvSpPr/>
          <p:nvPr/>
        </p:nvSpPr>
        <p:spPr>
          <a:xfrm>
            <a:off x="2304322" y="372534"/>
            <a:ext cx="8054769" cy="646331"/>
          </a:xfrm>
          <a:prstGeom prst="rect">
            <a:avLst/>
          </a:prstGeom>
        </p:spPr>
        <p:txBody>
          <a:bodyPr wrap="none">
            <a:spAutoFit/>
          </a:bodyPr>
          <a:lstStyle/>
          <a:p>
            <a:r>
              <a:rPr lang="en-US" sz="3600" dirty="0" err="1"/>
              <a:t>dplyr</a:t>
            </a:r>
            <a:r>
              <a:rPr lang="en-US" sz="3600" dirty="0"/>
              <a:t> --- A Grammar of Data Manipulation</a:t>
            </a:r>
          </a:p>
        </p:txBody>
      </p:sp>
      <p:sp>
        <p:nvSpPr>
          <p:cNvPr id="4" name="Rectangle 3"/>
          <p:cNvSpPr/>
          <p:nvPr/>
        </p:nvSpPr>
        <p:spPr>
          <a:xfrm>
            <a:off x="762000" y="1432468"/>
            <a:ext cx="2454518" cy="646331"/>
          </a:xfrm>
          <a:prstGeom prst="rect">
            <a:avLst/>
          </a:prstGeom>
        </p:spPr>
        <p:txBody>
          <a:bodyPr wrap="none">
            <a:spAutoFit/>
          </a:bodyPr>
          <a:lstStyle/>
          <a:p>
            <a:r>
              <a:rPr lang="en-US" b="1" i="1" dirty="0">
                <a:solidFill>
                  <a:srgbClr val="007020"/>
                </a:solidFill>
                <a:effectLst/>
                <a:latin typeface="Arial" charset="0"/>
                <a:ea typeface="Arial" charset="0"/>
                <a:cs typeface="Arial" charset="0"/>
              </a:rPr>
              <a:t>library</a:t>
            </a:r>
            <a:r>
              <a:rPr lang="en-US" b="1" i="1" dirty="0">
                <a:latin typeface="Arial" charset="0"/>
                <a:ea typeface="Arial" charset="0"/>
                <a:cs typeface="Arial" charset="0"/>
              </a:rPr>
              <a:t>(nycflights13) </a:t>
            </a:r>
          </a:p>
          <a:p>
            <a:r>
              <a:rPr lang="en-US" b="1" i="1" dirty="0">
                <a:solidFill>
                  <a:srgbClr val="007020"/>
                </a:solidFill>
                <a:effectLst/>
                <a:latin typeface="Arial" charset="0"/>
                <a:ea typeface="Arial" charset="0"/>
                <a:cs typeface="Arial" charset="0"/>
              </a:rPr>
              <a:t>library</a:t>
            </a:r>
            <a:r>
              <a:rPr lang="en-US" b="1" i="1" dirty="0">
                <a:latin typeface="Arial" charset="0"/>
                <a:ea typeface="Arial" charset="0"/>
                <a:cs typeface="Arial" charset="0"/>
              </a:rPr>
              <a:t>(</a:t>
            </a:r>
            <a:r>
              <a:rPr lang="en-US" b="1" i="1" dirty="0" err="1">
                <a:latin typeface="Arial" charset="0"/>
                <a:ea typeface="Arial" charset="0"/>
                <a:cs typeface="Arial" charset="0"/>
              </a:rPr>
              <a:t>tidyverse</a:t>
            </a:r>
            <a:r>
              <a:rPr lang="en-US" b="1" i="1" dirty="0">
                <a:latin typeface="Arial" charset="0"/>
                <a:ea typeface="Arial" charset="0"/>
                <a:cs typeface="Arial" charset="0"/>
              </a:rPr>
              <a:t>)</a:t>
            </a:r>
          </a:p>
        </p:txBody>
      </p:sp>
      <p:pic>
        <p:nvPicPr>
          <p:cNvPr id="6" name="Picture 5"/>
          <p:cNvPicPr>
            <a:picLocks noChangeAspect="1"/>
          </p:cNvPicPr>
          <p:nvPr/>
        </p:nvPicPr>
        <p:blipFill>
          <a:blip r:embed="rId3"/>
          <a:stretch>
            <a:fillRect/>
          </a:stretch>
        </p:blipFill>
        <p:spPr>
          <a:xfrm>
            <a:off x="1285571" y="2146531"/>
            <a:ext cx="10227734" cy="4554476"/>
          </a:xfrm>
          <a:prstGeom prst="rect">
            <a:avLst/>
          </a:prstGeom>
        </p:spPr>
      </p:pic>
      <p:sp>
        <p:nvSpPr>
          <p:cNvPr id="7" name="TextBox 6"/>
          <p:cNvSpPr txBox="1"/>
          <p:nvPr/>
        </p:nvSpPr>
        <p:spPr>
          <a:xfrm>
            <a:off x="7907867" y="2777068"/>
            <a:ext cx="4267200" cy="2862322"/>
          </a:xfrm>
          <a:prstGeom prst="rect">
            <a:avLst/>
          </a:prstGeom>
          <a:solidFill>
            <a:srgbClr val="92D050"/>
          </a:solidFill>
        </p:spPr>
        <p:txBody>
          <a:bodyPr wrap="square" rtlCol="0">
            <a:spAutoFit/>
          </a:bodyPr>
          <a:lstStyle/>
          <a:p>
            <a:r>
              <a:rPr lang="en-US" sz="2400" b="1" dirty="0"/>
              <a:t>Type of each variable:</a:t>
            </a:r>
          </a:p>
          <a:p>
            <a:endParaRPr lang="en-US" sz="1200" b="1" dirty="0"/>
          </a:p>
          <a:p>
            <a:pPr marL="342900" indent="-342900">
              <a:buAutoNum type="arabicPeriod"/>
            </a:pPr>
            <a:r>
              <a:rPr lang="en-US" b="1" i="1" dirty="0" err="1">
                <a:latin typeface="Arial" charset="0"/>
                <a:ea typeface="Arial" charset="0"/>
                <a:cs typeface="Arial" charset="0"/>
              </a:rPr>
              <a:t>int</a:t>
            </a:r>
            <a:r>
              <a:rPr lang="en-US" dirty="0"/>
              <a:t> --- </a:t>
            </a:r>
            <a:r>
              <a:rPr lang="en-US" dirty="0" err="1"/>
              <a:t>intergers</a:t>
            </a:r>
            <a:endParaRPr lang="en-US" dirty="0"/>
          </a:p>
          <a:p>
            <a:pPr marL="342900" indent="-342900">
              <a:buAutoNum type="arabicPeriod"/>
            </a:pPr>
            <a:r>
              <a:rPr lang="en-US" b="1" i="1" dirty="0" err="1">
                <a:latin typeface="Arial" charset="0"/>
                <a:ea typeface="Arial" charset="0"/>
                <a:cs typeface="Arial" charset="0"/>
              </a:rPr>
              <a:t>dbl</a:t>
            </a:r>
            <a:r>
              <a:rPr lang="en-US" dirty="0"/>
              <a:t> --- doubles or real numbers</a:t>
            </a:r>
          </a:p>
          <a:p>
            <a:pPr marL="342900" indent="-342900">
              <a:buAutoNum type="arabicPeriod"/>
            </a:pPr>
            <a:r>
              <a:rPr lang="en-US" b="1" i="1" dirty="0" err="1">
                <a:latin typeface="Arial" charset="0"/>
                <a:ea typeface="Arial" charset="0"/>
                <a:cs typeface="Arial" charset="0"/>
              </a:rPr>
              <a:t>chr</a:t>
            </a:r>
            <a:r>
              <a:rPr lang="en-US" dirty="0"/>
              <a:t> --- character vectors, or strings</a:t>
            </a:r>
          </a:p>
          <a:p>
            <a:pPr marL="342900" indent="-342900">
              <a:buAutoNum type="arabicPeriod"/>
            </a:pPr>
            <a:r>
              <a:rPr lang="en-US" b="1" i="1" dirty="0" err="1">
                <a:latin typeface="Arial" charset="0"/>
                <a:ea typeface="Arial" charset="0"/>
                <a:cs typeface="Arial" charset="0"/>
              </a:rPr>
              <a:t>dttm</a:t>
            </a:r>
            <a:r>
              <a:rPr lang="en-US" dirty="0"/>
              <a:t> --- date-times (a data + a time)</a:t>
            </a:r>
          </a:p>
          <a:p>
            <a:pPr marL="342900" indent="-342900">
              <a:buAutoNum type="arabicPeriod"/>
            </a:pPr>
            <a:r>
              <a:rPr lang="en-US" b="1" i="1" dirty="0" err="1">
                <a:latin typeface="Arial" charset="0"/>
                <a:ea typeface="Arial" charset="0"/>
                <a:cs typeface="Arial" charset="0"/>
              </a:rPr>
              <a:t>lgl</a:t>
            </a:r>
            <a:r>
              <a:rPr lang="en-US" b="1" i="1" dirty="0">
                <a:latin typeface="Arial" charset="0"/>
                <a:ea typeface="Arial" charset="0"/>
                <a:cs typeface="Arial" charset="0"/>
              </a:rPr>
              <a:t> </a:t>
            </a:r>
            <a:r>
              <a:rPr lang="en-US" dirty="0"/>
              <a:t>--- logical, vectors contain only TRUE or FALSE</a:t>
            </a:r>
          </a:p>
          <a:p>
            <a:pPr marL="342900" indent="-342900">
              <a:buAutoNum type="arabicPeriod"/>
            </a:pPr>
            <a:r>
              <a:rPr lang="en-US" b="1" i="1" dirty="0" err="1">
                <a:latin typeface="Arial" charset="0"/>
                <a:ea typeface="Arial" charset="0"/>
                <a:cs typeface="Arial" charset="0"/>
              </a:rPr>
              <a:t>fctr</a:t>
            </a:r>
            <a:r>
              <a:rPr lang="en-US" dirty="0"/>
              <a:t> --- factors, categorical variables</a:t>
            </a:r>
          </a:p>
          <a:p>
            <a:pPr marL="342900" indent="-342900">
              <a:buAutoNum type="arabicPeriod"/>
            </a:pPr>
            <a:r>
              <a:rPr lang="en-US" b="1" i="1" dirty="0">
                <a:latin typeface="Arial" charset="0"/>
                <a:ea typeface="Arial" charset="0"/>
                <a:cs typeface="Arial" charset="0"/>
              </a:rPr>
              <a:t>data</a:t>
            </a:r>
            <a:r>
              <a:rPr lang="en-US" dirty="0"/>
              <a:t> --- dates</a:t>
            </a:r>
          </a:p>
        </p:txBody>
      </p:sp>
    </p:spTree>
    <p:extLst>
      <p:ext uri="{BB962C8B-B14F-4D97-AF65-F5344CB8AC3E}">
        <p14:creationId xmlns:p14="http://schemas.microsoft.com/office/powerpoint/2010/main" val="14276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4933" y="1831665"/>
            <a:ext cx="11667067" cy="2246769"/>
          </a:xfrm>
          <a:prstGeom prst="rect">
            <a:avLst/>
          </a:prstGeom>
        </p:spPr>
        <p:txBody>
          <a:bodyPr wrap="square">
            <a:spAutoFit/>
          </a:bodyPr>
          <a:lstStyle/>
          <a:p>
            <a:pPr>
              <a:buFont typeface="Arial" charset="0"/>
              <a:buChar char="•"/>
            </a:pPr>
            <a:r>
              <a:rPr lang="en-US" sz="2800" b="0" i="0" dirty="0">
                <a:solidFill>
                  <a:srgbClr val="333333"/>
                </a:solidFill>
                <a:effectLst/>
                <a:latin typeface="Helvetica Neue" charset="0"/>
              </a:rPr>
              <a:t> </a:t>
            </a:r>
            <a:r>
              <a:rPr lang="en-US" sz="2800" b="1" i="1" dirty="0">
                <a:solidFill>
                  <a:srgbClr val="333333"/>
                </a:solidFill>
                <a:effectLst/>
                <a:latin typeface="Arial" charset="0"/>
                <a:ea typeface="Arial" charset="0"/>
                <a:cs typeface="Arial" charset="0"/>
              </a:rPr>
              <a:t>filter( ) </a:t>
            </a:r>
            <a:r>
              <a:rPr lang="en-US" sz="2800" b="0" i="0" dirty="0">
                <a:solidFill>
                  <a:srgbClr val="333333"/>
                </a:solidFill>
                <a:effectLst/>
                <a:latin typeface="Helvetica Neue" charset="0"/>
              </a:rPr>
              <a:t>--- pick observations by their values </a:t>
            </a:r>
          </a:p>
          <a:p>
            <a:pPr>
              <a:buFont typeface="Arial" charset="0"/>
              <a:buChar char="•"/>
            </a:pPr>
            <a:r>
              <a:rPr lang="en-US" sz="2800" b="0" i="0" dirty="0">
                <a:solidFill>
                  <a:srgbClr val="333333"/>
                </a:solidFill>
                <a:effectLst/>
                <a:latin typeface="Helvetica Neue" charset="0"/>
              </a:rPr>
              <a:t> </a:t>
            </a:r>
            <a:r>
              <a:rPr lang="en-US" sz="2800" b="1" i="1" dirty="0">
                <a:solidFill>
                  <a:srgbClr val="333333"/>
                </a:solidFill>
                <a:effectLst/>
                <a:latin typeface="Arial" charset="0"/>
                <a:ea typeface="Arial" charset="0"/>
                <a:cs typeface="Arial" charset="0"/>
              </a:rPr>
              <a:t>arrange( ) </a:t>
            </a:r>
            <a:r>
              <a:rPr lang="en-US" sz="2800" b="0" i="0" dirty="0">
                <a:solidFill>
                  <a:srgbClr val="333333"/>
                </a:solidFill>
                <a:effectLst/>
                <a:latin typeface="Helvetica Neue" charset="0"/>
              </a:rPr>
              <a:t>--- </a:t>
            </a:r>
            <a:r>
              <a:rPr lang="en-US" sz="2800" dirty="0">
                <a:solidFill>
                  <a:srgbClr val="333333"/>
                </a:solidFill>
                <a:latin typeface="Helvetica Neue" charset="0"/>
              </a:rPr>
              <a:t>r</a:t>
            </a:r>
            <a:r>
              <a:rPr lang="en-US" sz="2800" b="0" i="0" dirty="0">
                <a:solidFill>
                  <a:srgbClr val="333333"/>
                </a:solidFill>
                <a:effectLst/>
                <a:latin typeface="Helvetica Neue" charset="0"/>
              </a:rPr>
              <a:t>eorder the rows </a:t>
            </a:r>
          </a:p>
          <a:p>
            <a:pPr>
              <a:buFont typeface="Arial" charset="0"/>
              <a:buChar char="•"/>
            </a:pPr>
            <a:r>
              <a:rPr lang="en-US" sz="2800" b="0" i="0" dirty="0">
                <a:solidFill>
                  <a:srgbClr val="333333"/>
                </a:solidFill>
                <a:effectLst/>
                <a:latin typeface="Helvetica Neue" charset="0"/>
              </a:rPr>
              <a:t> </a:t>
            </a:r>
            <a:r>
              <a:rPr lang="en-US" sz="2800" b="1" i="1" dirty="0">
                <a:solidFill>
                  <a:srgbClr val="333333"/>
                </a:solidFill>
                <a:effectLst/>
                <a:latin typeface="Arial" charset="0"/>
                <a:ea typeface="Arial" charset="0"/>
                <a:cs typeface="Arial" charset="0"/>
              </a:rPr>
              <a:t>select( ) </a:t>
            </a:r>
            <a:r>
              <a:rPr lang="en-US" sz="2800" b="0" i="0" dirty="0">
                <a:solidFill>
                  <a:srgbClr val="333333"/>
                </a:solidFill>
                <a:effectLst/>
                <a:latin typeface="Helvetica Neue" charset="0"/>
              </a:rPr>
              <a:t>--- </a:t>
            </a:r>
            <a:r>
              <a:rPr lang="en-US" sz="2800" dirty="0">
                <a:solidFill>
                  <a:srgbClr val="333333"/>
                </a:solidFill>
                <a:latin typeface="Helvetica Neue" charset="0"/>
              </a:rPr>
              <a:t>p</a:t>
            </a:r>
            <a:r>
              <a:rPr lang="en-US" sz="2800" b="0" i="0" dirty="0">
                <a:solidFill>
                  <a:srgbClr val="333333"/>
                </a:solidFill>
                <a:effectLst/>
                <a:latin typeface="Helvetica Neue" charset="0"/>
              </a:rPr>
              <a:t>ick variables by their names </a:t>
            </a:r>
          </a:p>
          <a:p>
            <a:pPr>
              <a:buFont typeface="Arial" charset="0"/>
              <a:buChar char="•"/>
            </a:pPr>
            <a:r>
              <a:rPr lang="en-US" sz="2800" b="0" i="0" dirty="0">
                <a:solidFill>
                  <a:srgbClr val="333333"/>
                </a:solidFill>
                <a:effectLst/>
                <a:latin typeface="Helvetica Neue" charset="0"/>
              </a:rPr>
              <a:t> </a:t>
            </a:r>
            <a:r>
              <a:rPr lang="en-US" sz="2800" b="1" i="1" dirty="0">
                <a:solidFill>
                  <a:srgbClr val="333333"/>
                </a:solidFill>
                <a:effectLst/>
                <a:latin typeface="Arial" charset="0"/>
                <a:ea typeface="Arial" charset="0"/>
                <a:cs typeface="Arial" charset="0"/>
              </a:rPr>
              <a:t>mutate( ) </a:t>
            </a:r>
            <a:r>
              <a:rPr lang="en-US" sz="2800" b="0" i="0" dirty="0">
                <a:solidFill>
                  <a:srgbClr val="333333"/>
                </a:solidFill>
                <a:effectLst/>
                <a:latin typeface="Helvetica Neue" charset="0"/>
              </a:rPr>
              <a:t>--- </a:t>
            </a:r>
            <a:r>
              <a:rPr lang="en-US" sz="2800" dirty="0">
                <a:solidFill>
                  <a:srgbClr val="333333"/>
                </a:solidFill>
                <a:latin typeface="Helvetica Neue" charset="0"/>
              </a:rPr>
              <a:t>c</a:t>
            </a:r>
            <a:r>
              <a:rPr lang="en-US" sz="2800" b="0" i="0" dirty="0">
                <a:solidFill>
                  <a:srgbClr val="333333"/>
                </a:solidFill>
                <a:effectLst/>
                <a:latin typeface="Helvetica Neue" charset="0"/>
              </a:rPr>
              <a:t>reate new variables with functions of existing variables </a:t>
            </a:r>
          </a:p>
          <a:p>
            <a:pPr>
              <a:buFont typeface="Arial" charset="0"/>
              <a:buChar char="•"/>
            </a:pPr>
            <a:r>
              <a:rPr lang="en-US" sz="2800" b="0" i="0" dirty="0">
                <a:solidFill>
                  <a:srgbClr val="333333"/>
                </a:solidFill>
                <a:effectLst/>
                <a:latin typeface="Helvetica Neue" charset="0"/>
              </a:rPr>
              <a:t> </a:t>
            </a:r>
            <a:r>
              <a:rPr lang="en-US" sz="2800" b="1" i="1" dirty="0" err="1">
                <a:solidFill>
                  <a:srgbClr val="333333"/>
                </a:solidFill>
                <a:effectLst/>
                <a:latin typeface="Arial" charset="0"/>
                <a:ea typeface="Arial" charset="0"/>
                <a:cs typeface="Arial" charset="0"/>
              </a:rPr>
              <a:t>summarise</a:t>
            </a:r>
            <a:r>
              <a:rPr lang="en-US" sz="2800" b="1" i="1" dirty="0">
                <a:solidFill>
                  <a:srgbClr val="333333"/>
                </a:solidFill>
                <a:effectLst/>
                <a:latin typeface="Arial" charset="0"/>
                <a:ea typeface="Arial" charset="0"/>
                <a:cs typeface="Arial" charset="0"/>
              </a:rPr>
              <a:t>( ) </a:t>
            </a:r>
            <a:r>
              <a:rPr lang="en-US" sz="2800" b="0" i="0" dirty="0">
                <a:solidFill>
                  <a:srgbClr val="333333"/>
                </a:solidFill>
                <a:effectLst/>
                <a:latin typeface="Helvetica Neue" charset="0"/>
              </a:rPr>
              <a:t>--- </a:t>
            </a:r>
            <a:r>
              <a:rPr lang="en-US" sz="2800" dirty="0">
                <a:solidFill>
                  <a:srgbClr val="333333"/>
                </a:solidFill>
                <a:latin typeface="Helvetica Neue" charset="0"/>
              </a:rPr>
              <a:t>c</a:t>
            </a:r>
            <a:r>
              <a:rPr lang="en-US" sz="2800" b="0" i="0" dirty="0">
                <a:solidFill>
                  <a:srgbClr val="333333"/>
                </a:solidFill>
                <a:effectLst/>
                <a:latin typeface="Helvetica Neue" charset="0"/>
              </a:rPr>
              <a:t>ollapse many values down to a single summary </a:t>
            </a:r>
          </a:p>
        </p:txBody>
      </p:sp>
      <p:sp>
        <p:nvSpPr>
          <p:cNvPr id="4" name="TextBox 3"/>
          <p:cNvSpPr txBox="1"/>
          <p:nvPr/>
        </p:nvSpPr>
        <p:spPr>
          <a:xfrm>
            <a:off x="3310467" y="582320"/>
            <a:ext cx="6527800" cy="707886"/>
          </a:xfrm>
          <a:prstGeom prst="rect">
            <a:avLst/>
          </a:prstGeom>
          <a:noFill/>
        </p:spPr>
        <p:txBody>
          <a:bodyPr wrap="square" rtlCol="0">
            <a:spAutoFit/>
          </a:bodyPr>
          <a:lstStyle/>
          <a:p>
            <a:r>
              <a:rPr lang="en-US" sz="4000" b="1" dirty="0"/>
              <a:t>Five key </a:t>
            </a:r>
            <a:r>
              <a:rPr lang="en-US" sz="4000" b="1" dirty="0" err="1"/>
              <a:t>dplyr</a:t>
            </a:r>
            <a:r>
              <a:rPr lang="en-US" sz="4000" b="1" dirty="0"/>
              <a:t> functions</a:t>
            </a:r>
          </a:p>
        </p:txBody>
      </p:sp>
      <p:pic>
        <p:nvPicPr>
          <p:cNvPr id="5" name="Picture 4"/>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6" name="TextBox 5"/>
          <p:cNvSpPr txBox="1"/>
          <p:nvPr/>
        </p:nvSpPr>
        <p:spPr>
          <a:xfrm>
            <a:off x="2523066" y="4453466"/>
            <a:ext cx="7095067" cy="931333"/>
          </a:xfrm>
          <a:prstGeom prst="rect">
            <a:avLst/>
          </a:prstGeom>
          <a:solidFill>
            <a:srgbClr val="00B0F0"/>
          </a:solidFill>
        </p:spPr>
        <p:txBody>
          <a:bodyPr wrap="square" rtlCol="0">
            <a:spAutoFit/>
          </a:bodyPr>
          <a:lstStyle/>
          <a:p>
            <a:pPr marL="342900" indent="-342900">
              <a:buAutoNum type="arabicPeriod"/>
            </a:pPr>
            <a:r>
              <a:rPr lang="en-US" dirty="0"/>
              <a:t>The first argument is a data frame</a:t>
            </a:r>
          </a:p>
          <a:p>
            <a:pPr marL="342900" indent="-342900">
              <a:buAutoNum type="arabicPeriod"/>
            </a:pPr>
            <a:r>
              <a:rPr lang="en-US" dirty="0"/>
              <a:t>The subsequent arguments describe what to do with the data frame</a:t>
            </a:r>
          </a:p>
          <a:p>
            <a:pPr marL="342900" indent="-342900">
              <a:buAutoNum type="arabicPeriod"/>
            </a:pPr>
            <a:r>
              <a:rPr lang="en-US" dirty="0"/>
              <a:t>The result is new data frame</a:t>
            </a:r>
          </a:p>
        </p:txBody>
      </p:sp>
    </p:spTree>
    <p:extLst>
      <p:ext uri="{BB962C8B-B14F-4D97-AF65-F5344CB8AC3E}">
        <p14:creationId xmlns:p14="http://schemas.microsoft.com/office/powerpoint/2010/main" val="69252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5" name="Rectangle 4"/>
          <p:cNvSpPr/>
          <p:nvPr/>
        </p:nvSpPr>
        <p:spPr>
          <a:xfrm>
            <a:off x="3639105" y="416468"/>
            <a:ext cx="5091137" cy="646331"/>
          </a:xfrm>
          <a:prstGeom prst="rect">
            <a:avLst/>
          </a:prstGeom>
        </p:spPr>
        <p:txBody>
          <a:bodyPr wrap="none">
            <a:spAutoFit/>
          </a:bodyPr>
          <a:lstStyle/>
          <a:p>
            <a:r>
              <a:rPr lang="en-US" sz="3600" b="1" i="0" dirty="0">
                <a:solidFill>
                  <a:srgbClr val="333333"/>
                </a:solidFill>
                <a:effectLst/>
                <a:latin typeface="Helvetica Neue" charset="0"/>
              </a:rPr>
              <a:t>Filter rows with </a:t>
            </a:r>
            <a:r>
              <a:rPr lang="en-US" sz="3600" b="1" i="1" dirty="0">
                <a:solidFill>
                  <a:srgbClr val="333333"/>
                </a:solidFill>
                <a:effectLst/>
                <a:latin typeface="Arial" charset="0"/>
                <a:ea typeface="Arial" charset="0"/>
                <a:cs typeface="Arial" charset="0"/>
              </a:rPr>
              <a:t>filter( )</a:t>
            </a:r>
          </a:p>
        </p:txBody>
      </p:sp>
      <p:sp>
        <p:nvSpPr>
          <p:cNvPr id="6" name="Rectangle 5"/>
          <p:cNvSpPr/>
          <p:nvPr/>
        </p:nvSpPr>
        <p:spPr>
          <a:xfrm>
            <a:off x="393473" y="1333733"/>
            <a:ext cx="11582400" cy="923330"/>
          </a:xfrm>
          <a:prstGeom prst="rect">
            <a:avLst/>
          </a:prstGeom>
        </p:spPr>
        <p:txBody>
          <a:bodyPr wrap="square">
            <a:spAutoFit/>
          </a:bodyPr>
          <a:lstStyle/>
          <a:p>
            <a:r>
              <a:rPr lang="en-US" b="1" i="1" dirty="0">
                <a:latin typeface="Arial" charset="0"/>
                <a:ea typeface="Arial" charset="0"/>
                <a:cs typeface="Arial" charset="0"/>
              </a:rPr>
              <a:t>filter()</a:t>
            </a:r>
            <a:r>
              <a:rPr lang="en-US" b="1" i="1" dirty="0">
                <a:solidFill>
                  <a:srgbClr val="333333"/>
                </a:solidFill>
                <a:effectLst/>
                <a:latin typeface="Arial" charset="0"/>
                <a:ea typeface="Arial" charset="0"/>
                <a:cs typeface="Arial" charset="0"/>
              </a:rPr>
              <a:t> </a:t>
            </a:r>
            <a:r>
              <a:rPr lang="en-US" b="0" i="0" dirty="0">
                <a:solidFill>
                  <a:srgbClr val="333333"/>
                </a:solidFill>
                <a:effectLst/>
                <a:latin typeface="Helvetica Neue" charset="0"/>
              </a:rPr>
              <a:t>allows you to subset observations based on their values. The first argument is the name of the data frame. The second and subsequent arguments are the expressions that filter the data frame. For example, we can select all flights on January 1st with:</a:t>
            </a:r>
            <a:endParaRPr lang="en-US" dirty="0"/>
          </a:p>
        </p:txBody>
      </p:sp>
      <p:pic>
        <p:nvPicPr>
          <p:cNvPr id="7" name="Picture 6"/>
          <p:cNvPicPr>
            <a:picLocks noChangeAspect="1"/>
          </p:cNvPicPr>
          <p:nvPr/>
        </p:nvPicPr>
        <p:blipFill>
          <a:blip r:embed="rId3"/>
          <a:stretch>
            <a:fillRect/>
          </a:stretch>
        </p:blipFill>
        <p:spPr>
          <a:xfrm>
            <a:off x="2150535" y="2257063"/>
            <a:ext cx="9025466" cy="4621038"/>
          </a:xfrm>
          <a:prstGeom prst="rect">
            <a:avLst/>
          </a:prstGeom>
        </p:spPr>
      </p:pic>
    </p:spTree>
    <p:extLst>
      <p:ext uri="{BB962C8B-B14F-4D97-AF65-F5344CB8AC3E}">
        <p14:creationId xmlns:p14="http://schemas.microsoft.com/office/powerpoint/2010/main" val="85369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729" t="-4835" r="-12190" b="-1005"/>
          <a:stretch/>
        </p:blipFill>
        <p:spPr>
          <a:xfrm>
            <a:off x="0" y="5610397"/>
            <a:ext cx="1524000" cy="1247603"/>
          </a:xfrm>
          <a:prstGeom prst="hexagon">
            <a:avLst/>
          </a:prstGeom>
        </p:spPr>
      </p:pic>
      <p:pic>
        <p:nvPicPr>
          <p:cNvPr id="7" name="Picture 6"/>
          <p:cNvPicPr>
            <a:picLocks noChangeAspect="1"/>
          </p:cNvPicPr>
          <p:nvPr/>
        </p:nvPicPr>
        <p:blipFill>
          <a:blip r:embed="rId3"/>
          <a:stretch>
            <a:fillRect/>
          </a:stretch>
        </p:blipFill>
        <p:spPr>
          <a:xfrm>
            <a:off x="1256076" y="270934"/>
            <a:ext cx="10779256" cy="6350000"/>
          </a:xfrm>
          <a:prstGeom prst="rect">
            <a:avLst/>
          </a:prstGeom>
        </p:spPr>
      </p:pic>
    </p:spTree>
    <p:extLst>
      <p:ext uri="{BB962C8B-B14F-4D97-AF65-F5344CB8AC3E}">
        <p14:creationId xmlns:p14="http://schemas.microsoft.com/office/powerpoint/2010/main" val="80040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6369" y="1665125"/>
            <a:ext cx="8560297" cy="1107996"/>
          </a:xfrm>
          <a:prstGeom prst="rect">
            <a:avLst/>
          </a:prstGeom>
        </p:spPr>
        <p:txBody>
          <a:bodyPr wrap="square">
            <a:spAutoFit/>
          </a:bodyPr>
          <a:lstStyle/>
          <a:p>
            <a:r>
              <a:rPr lang="en-US" sz="2800" b="1" dirty="0">
                <a:latin typeface="MinionPro" charset="0"/>
              </a:rPr>
              <a:t>S</a:t>
            </a:r>
            <a:r>
              <a:rPr lang="en-US" sz="2800" b="1" dirty="0">
                <a:effectLst/>
                <a:latin typeface="MinionPro" charset="0"/>
              </a:rPr>
              <a:t>elect observations using the comparison operators</a:t>
            </a:r>
          </a:p>
          <a:p>
            <a:endParaRPr lang="en-US" dirty="0">
              <a:effectLst/>
              <a:latin typeface="MinionPro" charset="0"/>
            </a:endParaRPr>
          </a:p>
          <a:p>
            <a:r>
              <a:rPr lang="en-US" sz="2000" b="1" dirty="0">
                <a:effectLst/>
                <a:latin typeface="MinionPro" charset="0"/>
              </a:rPr>
              <a:t>Standard suite:     </a:t>
            </a:r>
            <a:r>
              <a:rPr lang="en-US" sz="2000" b="1" i="1" dirty="0">
                <a:effectLst/>
                <a:latin typeface="Arial" charset="0"/>
                <a:ea typeface="Arial" charset="0"/>
                <a:cs typeface="Arial" charset="0"/>
              </a:rPr>
              <a:t>&gt;, &gt;=, &lt;, &lt;=, != (not equal), and == (equal) </a:t>
            </a:r>
            <a:endParaRPr lang="en-US" sz="2000" b="1" i="1" dirty="0">
              <a:latin typeface="Arial" charset="0"/>
              <a:ea typeface="Arial" charset="0"/>
              <a:cs typeface="Arial" charset="0"/>
            </a:endParaRPr>
          </a:p>
        </p:txBody>
      </p:sp>
      <p:sp>
        <p:nvSpPr>
          <p:cNvPr id="3" name="TextBox 2"/>
          <p:cNvSpPr txBox="1"/>
          <p:nvPr/>
        </p:nvSpPr>
        <p:spPr>
          <a:xfrm>
            <a:off x="1616636" y="3066073"/>
            <a:ext cx="7064755" cy="1231106"/>
          </a:xfrm>
          <a:prstGeom prst="rect">
            <a:avLst/>
          </a:prstGeom>
          <a:noFill/>
        </p:spPr>
        <p:txBody>
          <a:bodyPr wrap="none" rtlCol="0">
            <a:spAutoFit/>
          </a:bodyPr>
          <a:lstStyle/>
          <a:p>
            <a:r>
              <a:rPr lang="en-US" sz="2000" b="1" dirty="0"/>
              <a:t>The easiest mistake to make:</a:t>
            </a:r>
          </a:p>
          <a:p>
            <a:r>
              <a:rPr lang="en-US" b="1" i="1" dirty="0">
                <a:latin typeface="Arial" charset="0"/>
                <a:ea typeface="Arial" charset="0"/>
                <a:cs typeface="Arial" charset="0"/>
              </a:rPr>
              <a:t>filter(flights , month = 1) </a:t>
            </a:r>
            <a:br>
              <a:rPr lang="en-US" b="1" i="1" dirty="0">
                <a:latin typeface="Arial" charset="0"/>
                <a:ea typeface="Arial" charset="0"/>
                <a:cs typeface="Arial" charset="0"/>
              </a:rPr>
            </a:br>
            <a:r>
              <a:rPr lang="en-US" b="1" i="1" dirty="0">
                <a:latin typeface="Arial" charset="0"/>
                <a:ea typeface="Arial" charset="0"/>
                <a:cs typeface="Arial" charset="0"/>
              </a:rPr>
              <a:t>#&gt; Error: filter() takes unnamed arguments. Do you need `==`? </a:t>
            </a:r>
          </a:p>
          <a:p>
            <a:endParaRPr lang="en-US" dirty="0"/>
          </a:p>
        </p:txBody>
      </p:sp>
      <p:pic>
        <p:nvPicPr>
          <p:cNvPr id="4" name="Picture 3"/>
          <p:cNvPicPr>
            <a:picLocks noChangeAspect="1"/>
          </p:cNvPicPr>
          <p:nvPr/>
        </p:nvPicPr>
        <p:blipFill rotWithShape="1">
          <a:blip r:embed="rId2"/>
          <a:srcRect l="5729" t="-4835" r="-12190" b="-1005"/>
          <a:stretch/>
        </p:blipFill>
        <p:spPr>
          <a:xfrm>
            <a:off x="0" y="5610397"/>
            <a:ext cx="1524000" cy="1247603"/>
          </a:xfrm>
          <a:prstGeom prst="hexagon">
            <a:avLst/>
          </a:prstGeom>
        </p:spPr>
      </p:pic>
      <p:sp>
        <p:nvSpPr>
          <p:cNvPr id="5" name="TextBox 4"/>
          <p:cNvSpPr txBox="1"/>
          <p:nvPr/>
        </p:nvSpPr>
        <p:spPr>
          <a:xfrm>
            <a:off x="3166533" y="403241"/>
            <a:ext cx="6570133" cy="1261884"/>
          </a:xfrm>
          <a:prstGeom prst="rect">
            <a:avLst/>
          </a:prstGeom>
          <a:noFill/>
        </p:spPr>
        <p:txBody>
          <a:bodyPr wrap="square" rtlCol="0">
            <a:spAutoFit/>
          </a:bodyPr>
          <a:lstStyle/>
          <a:p>
            <a:r>
              <a:rPr lang="en-US" sz="4000" b="1" dirty="0">
                <a:effectLst/>
                <a:latin typeface="MyriadPro" charset="0"/>
              </a:rPr>
              <a:t>Comparison </a:t>
            </a:r>
            <a:r>
              <a:rPr lang="en-US" sz="4000" b="1" dirty="0">
                <a:latin typeface="MinionPro" charset="0"/>
              </a:rPr>
              <a:t>O</a:t>
            </a:r>
            <a:r>
              <a:rPr lang="en-US" sz="4000" b="1" dirty="0">
                <a:effectLst/>
                <a:latin typeface="MinionPro" charset="0"/>
              </a:rPr>
              <a:t>perators</a:t>
            </a:r>
            <a:endParaRPr lang="en-US" sz="3600" b="1" dirty="0">
              <a:effectLst/>
              <a:latin typeface="MinionPro" charset="0"/>
            </a:endParaRPr>
          </a:p>
          <a:p>
            <a:endParaRPr lang="en-US" sz="3600" dirty="0"/>
          </a:p>
        </p:txBody>
      </p:sp>
      <p:sp>
        <p:nvSpPr>
          <p:cNvPr id="6" name="Rectangle 5"/>
          <p:cNvSpPr/>
          <p:nvPr/>
        </p:nvSpPr>
        <p:spPr>
          <a:xfrm>
            <a:off x="1616636" y="4293291"/>
            <a:ext cx="5968503" cy="707886"/>
          </a:xfrm>
          <a:prstGeom prst="rect">
            <a:avLst/>
          </a:prstGeom>
        </p:spPr>
        <p:txBody>
          <a:bodyPr wrap="square">
            <a:spAutoFit/>
          </a:bodyPr>
          <a:lstStyle/>
          <a:p>
            <a:r>
              <a:rPr lang="en-US" sz="2000" b="1" i="0" dirty="0">
                <a:solidFill>
                  <a:srgbClr val="333333"/>
                </a:solidFill>
                <a:effectLst/>
                <a:latin typeface="Helvetica Neue" charset="0"/>
              </a:rPr>
              <a:t>Another common problem you might encounter when using  </a:t>
            </a:r>
            <a:r>
              <a:rPr lang="en-US" sz="2000" b="1" dirty="0"/>
              <a:t>==</a:t>
            </a:r>
            <a:r>
              <a:rPr lang="en-US" sz="2000" b="1" i="0" dirty="0">
                <a:solidFill>
                  <a:srgbClr val="333333"/>
                </a:solidFill>
                <a:effectLst/>
                <a:latin typeface="Helvetica Neue" charset="0"/>
              </a:rPr>
              <a:t>: floating point numbers:</a:t>
            </a:r>
            <a:endParaRPr lang="en-US" sz="2000" b="1" dirty="0"/>
          </a:p>
        </p:txBody>
      </p:sp>
      <p:sp>
        <p:nvSpPr>
          <p:cNvPr id="7" name="Rectangle 6"/>
          <p:cNvSpPr/>
          <p:nvPr/>
        </p:nvSpPr>
        <p:spPr>
          <a:xfrm>
            <a:off x="1694613" y="5143605"/>
            <a:ext cx="2546690" cy="1477328"/>
          </a:xfrm>
          <a:prstGeom prst="rect">
            <a:avLst/>
          </a:prstGeom>
          <a:solidFill>
            <a:schemeClr val="accent3">
              <a:lumMod val="20000"/>
              <a:lumOff val="80000"/>
            </a:schemeClr>
          </a:solidFill>
        </p:spPr>
        <p:txBody>
          <a:bodyPr wrap="square">
            <a:spAutoFit/>
          </a:bodyPr>
          <a:lstStyle/>
          <a:p>
            <a:r>
              <a:rPr lang="mr-IN" b="1" dirty="0" err="1">
                <a:solidFill>
                  <a:srgbClr val="007020"/>
                </a:solidFill>
                <a:effectLst/>
              </a:rPr>
              <a:t>sqrt</a:t>
            </a:r>
            <a:r>
              <a:rPr lang="mr-IN" dirty="0"/>
              <a:t>(</a:t>
            </a:r>
            <a:r>
              <a:rPr lang="mr-IN" dirty="0">
                <a:solidFill>
                  <a:srgbClr val="40A070"/>
                </a:solidFill>
                <a:effectLst/>
              </a:rPr>
              <a:t>2</a:t>
            </a:r>
            <a:r>
              <a:rPr lang="mr-IN" dirty="0"/>
              <a:t>) </a:t>
            </a:r>
            <a:r>
              <a:rPr lang="mr-IN" dirty="0">
                <a:solidFill>
                  <a:srgbClr val="666666"/>
                </a:solidFill>
                <a:effectLst/>
              </a:rPr>
              <a:t>^</a:t>
            </a:r>
            <a:r>
              <a:rPr lang="mr-IN" dirty="0">
                <a:solidFill>
                  <a:srgbClr val="4070A0"/>
                </a:solidFill>
                <a:effectLst/>
              </a:rPr>
              <a:t> </a:t>
            </a:r>
            <a:r>
              <a:rPr lang="mr-IN" dirty="0">
                <a:solidFill>
                  <a:srgbClr val="40A070"/>
                </a:solidFill>
                <a:effectLst/>
              </a:rPr>
              <a:t>2</a:t>
            </a:r>
            <a:r>
              <a:rPr lang="mr-IN" dirty="0"/>
              <a:t> </a:t>
            </a:r>
            <a:r>
              <a:rPr lang="mr-IN" dirty="0">
                <a:solidFill>
                  <a:srgbClr val="666666"/>
                </a:solidFill>
                <a:effectLst/>
              </a:rPr>
              <a:t>==</a:t>
            </a:r>
            <a:r>
              <a:rPr lang="mr-IN" dirty="0">
                <a:solidFill>
                  <a:srgbClr val="4070A0"/>
                </a:solidFill>
                <a:effectLst/>
              </a:rPr>
              <a:t> </a:t>
            </a:r>
            <a:r>
              <a:rPr lang="mr-IN" dirty="0">
                <a:solidFill>
                  <a:srgbClr val="40A070"/>
                </a:solidFill>
                <a:effectLst/>
              </a:rPr>
              <a:t>2</a:t>
            </a:r>
            <a:r>
              <a:rPr lang="mr-IN" dirty="0"/>
              <a:t> </a:t>
            </a:r>
            <a:endParaRPr lang="en-US" dirty="0"/>
          </a:p>
          <a:p>
            <a:r>
              <a:rPr lang="mr-IN" i="1" dirty="0">
                <a:solidFill>
                  <a:srgbClr val="60A0B0"/>
                </a:solidFill>
                <a:effectLst/>
              </a:rPr>
              <a:t>#&gt; [1] FALSE</a:t>
            </a:r>
            <a:r>
              <a:rPr lang="mr-IN" dirty="0"/>
              <a:t> </a:t>
            </a:r>
            <a:endParaRPr lang="en-US" dirty="0"/>
          </a:p>
          <a:p>
            <a:r>
              <a:rPr lang="mr-IN" dirty="0">
                <a:solidFill>
                  <a:srgbClr val="40A070"/>
                </a:solidFill>
                <a:effectLst/>
              </a:rPr>
              <a:t>1</a:t>
            </a:r>
            <a:r>
              <a:rPr lang="mr-IN" dirty="0"/>
              <a:t> </a:t>
            </a:r>
            <a:r>
              <a:rPr lang="mr-IN" dirty="0">
                <a:solidFill>
                  <a:srgbClr val="666666"/>
                </a:solidFill>
                <a:effectLst/>
              </a:rPr>
              <a:t>/</a:t>
            </a:r>
            <a:r>
              <a:rPr lang="mr-IN" dirty="0">
                <a:solidFill>
                  <a:srgbClr val="4070A0"/>
                </a:solidFill>
                <a:effectLst/>
              </a:rPr>
              <a:t> </a:t>
            </a:r>
            <a:r>
              <a:rPr lang="mr-IN" dirty="0">
                <a:solidFill>
                  <a:srgbClr val="40A070"/>
                </a:solidFill>
                <a:effectLst/>
              </a:rPr>
              <a:t>49</a:t>
            </a:r>
            <a:r>
              <a:rPr lang="mr-IN" dirty="0"/>
              <a:t> </a:t>
            </a:r>
            <a:r>
              <a:rPr lang="mr-IN" dirty="0">
                <a:solidFill>
                  <a:srgbClr val="666666"/>
                </a:solidFill>
                <a:effectLst/>
              </a:rPr>
              <a:t>*</a:t>
            </a:r>
            <a:r>
              <a:rPr lang="mr-IN" dirty="0">
                <a:solidFill>
                  <a:srgbClr val="4070A0"/>
                </a:solidFill>
                <a:effectLst/>
              </a:rPr>
              <a:t> </a:t>
            </a:r>
            <a:r>
              <a:rPr lang="mr-IN" dirty="0">
                <a:solidFill>
                  <a:srgbClr val="40A070"/>
                </a:solidFill>
                <a:effectLst/>
              </a:rPr>
              <a:t>49</a:t>
            </a:r>
            <a:r>
              <a:rPr lang="mr-IN" dirty="0"/>
              <a:t> </a:t>
            </a:r>
            <a:r>
              <a:rPr lang="mr-IN" dirty="0">
                <a:solidFill>
                  <a:srgbClr val="666666"/>
                </a:solidFill>
                <a:effectLst/>
              </a:rPr>
              <a:t>==</a:t>
            </a:r>
            <a:r>
              <a:rPr lang="mr-IN" dirty="0">
                <a:solidFill>
                  <a:srgbClr val="4070A0"/>
                </a:solidFill>
                <a:effectLst/>
              </a:rPr>
              <a:t> </a:t>
            </a:r>
            <a:r>
              <a:rPr lang="mr-IN" dirty="0">
                <a:solidFill>
                  <a:srgbClr val="40A070"/>
                </a:solidFill>
                <a:effectLst/>
              </a:rPr>
              <a:t>1</a:t>
            </a:r>
            <a:r>
              <a:rPr lang="mr-IN" dirty="0"/>
              <a:t> </a:t>
            </a:r>
            <a:endParaRPr lang="en-US" dirty="0"/>
          </a:p>
          <a:p>
            <a:r>
              <a:rPr lang="mr-IN" i="1" dirty="0">
                <a:solidFill>
                  <a:srgbClr val="60A0B0"/>
                </a:solidFill>
                <a:effectLst/>
              </a:rPr>
              <a:t>#&gt; [1] FALSE</a:t>
            </a:r>
            <a:br>
              <a:rPr lang="mr-IN" dirty="0"/>
            </a:br>
            <a:endParaRPr lang="en-US" dirty="0"/>
          </a:p>
        </p:txBody>
      </p:sp>
      <p:sp>
        <p:nvSpPr>
          <p:cNvPr id="8" name="Rectangle 7"/>
          <p:cNvSpPr/>
          <p:nvPr/>
        </p:nvSpPr>
        <p:spPr>
          <a:xfrm>
            <a:off x="5183874" y="5139477"/>
            <a:ext cx="2690126" cy="1477328"/>
          </a:xfrm>
          <a:prstGeom prst="rect">
            <a:avLst/>
          </a:prstGeom>
          <a:solidFill>
            <a:schemeClr val="accent3">
              <a:lumMod val="20000"/>
              <a:lumOff val="80000"/>
            </a:schemeClr>
          </a:solidFill>
        </p:spPr>
        <p:txBody>
          <a:bodyPr wrap="square">
            <a:spAutoFit/>
          </a:bodyPr>
          <a:lstStyle/>
          <a:p>
            <a:r>
              <a:rPr lang="en-US" b="1" dirty="0">
                <a:solidFill>
                  <a:srgbClr val="007020"/>
                </a:solidFill>
                <a:effectLst/>
              </a:rPr>
              <a:t>near</a:t>
            </a:r>
            <a:r>
              <a:rPr lang="en-US" dirty="0"/>
              <a:t>(</a:t>
            </a:r>
            <a:r>
              <a:rPr lang="en-US" b="1" dirty="0" err="1">
                <a:solidFill>
                  <a:srgbClr val="007020"/>
                </a:solidFill>
                <a:effectLst/>
              </a:rPr>
              <a:t>sqrt</a:t>
            </a:r>
            <a:r>
              <a:rPr lang="en-US" dirty="0"/>
              <a:t>(</a:t>
            </a:r>
            <a:r>
              <a:rPr lang="en-US" dirty="0">
                <a:solidFill>
                  <a:srgbClr val="40A070"/>
                </a:solidFill>
                <a:effectLst/>
              </a:rPr>
              <a:t>2</a:t>
            </a:r>
            <a:r>
              <a:rPr lang="en-US" dirty="0"/>
              <a:t>) </a:t>
            </a:r>
            <a:r>
              <a:rPr lang="en-US" dirty="0">
                <a:solidFill>
                  <a:srgbClr val="666666"/>
                </a:solidFill>
                <a:effectLst/>
              </a:rPr>
              <a:t>^</a:t>
            </a:r>
            <a:r>
              <a:rPr lang="en-US" dirty="0">
                <a:solidFill>
                  <a:srgbClr val="4070A0"/>
                </a:solidFill>
                <a:effectLst/>
              </a:rPr>
              <a:t> </a:t>
            </a:r>
            <a:r>
              <a:rPr lang="en-US" dirty="0">
                <a:solidFill>
                  <a:srgbClr val="40A070"/>
                </a:solidFill>
                <a:effectLst/>
              </a:rPr>
              <a:t>2</a:t>
            </a:r>
            <a:r>
              <a:rPr lang="en-US" dirty="0"/>
              <a:t>, </a:t>
            </a:r>
            <a:r>
              <a:rPr lang="en-US" dirty="0">
                <a:solidFill>
                  <a:srgbClr val="40A070"/>
                </a:solidFill>
                <a:effectLst/>
              </a:rPr>
              <a:t>2</a:t>
            </a:r>
            <a:r>
              <a:rPr lang="en-US" dirty="0"/>
              <a:t>) </a:t>
            </a:r>
          </a:p>
          <a:p>
            <a:r>
              <a:rPr lang="en-US" i="1" dirty="0">
                <a:solidFill>
                  <a:srgbClr val="60A0B0"/>
                </a:solidFill>
                <a:effectLst/>
              </a:rPr>
              <a:t>#&gt; [1] TRUE</a:t>
            </a:r>
            <a:r>
              <a:rPr lang="en-US" dirty="0"/>
              <a:t> </a:t>
            </a:r>
          </a:p>
          <a:p>
            <a:r>
              <a:rPr lang="en-US" b="1" dirty="0">
                <a:solidFill>
                  <a:srgbClr val="007020"/>
                </a:solidFill>
                <a:effectLst/>
              </a:rPr>
              <a:t>near</a:t>
            </a:r>
            <a:r>
              <a:rPr lang="en-US" dirty="0"/>
              <a:t>(</a:t>
            </a:r>
            <a:r>
              <a:rPr lang="en-US" dirty="0">
                <a:solidFill>
                  <a:srgbClr val="40A070"/>
                </a:solidFill>
                <a:effectLst/>
              </a:rPr>
              <a:t>1</a:t>
            </a:r>
            <a:r>
              <a:rPr lang="en-US" dirty="0"/>
              <a:t> </a:t>
            </a:r>
            <a:r>
              <a:rPr lang="en-US" dirty="0">
                <a:solidFill>
                  <a:srgbClr val="666666"/>
                </a:solidFill>
                <a:effectLst/>
              </a:rPr>
              <a:t>/</a:t>
            </a:r>
            <a:r>
              <a:rPr lang="en-US" dirty="0">
                <a:solidFill>
                  <a:srgbClr val="4070A0"/>
                </a:solidFill>
                <a:effectLst/>
              </a:rPr>
              <a:t> </a:t>
            </a:r>
            <a:r>
              <a:rPr lang="en-US" dirty="0">
                <a:solidFill>
                  <a:srgbClr val="40A070"/>
                </a:solidFill>
                <a:effectLst/>
              </a:rPr>
              <a:t>49</a:t>
            </a:r>
            <a:r>
              <a:rPr lang="en-US" dirty="0"/>
              <a:t> </a:t>
            </a:r>
            <a:r>
              <a:rPr lang="en-US" dirty="0">
                <a:solidFill>
                  <a:srgbClr val="666666"/>
                </a:solidFill>
                <a:effectLst/>
              </a:rPr>
              <a:t>*</a:t>
            </a:r>
            <a:r>
              <a:rPr lang="en-US" dirty="0">
                <a:solidFill>
                  <a:srgbClr val="4070A0"/>
                </a:solidFill>
                <a:effectLst/>
              </a:rPr>
              <a:t> </a:t>
            </a:r>
            <a:r>
              <a:rPr lang="en-US" dirty="0">
                <a:solidFill>
                  <a:srgbClr val="40A070"/>
                </a:solidFill>
                <a:effectLst/>
              </a:rPr>
              <a:t>49</a:t>
            </a:r>
            <a:r>
              <a:rPr lang="en-US" dirty="0"/>
              <a:t>, </a:t>
            </a:r>
            <a:r>
              <a:rPr lang="en-US" dirty="0">
                <a:solidFill>
                  <a:srgbClr val="40A070"/>
                </a:solidFill>
                <a:effectLst/>
              </a:rPr>
              <a:t>1</a:t>
            </a:r>
            <a:r>
              <a:rPr lang="en-US" dirty="0"/>
              <a:t>) </a:t>
            </a:r>
          </a:p>
          <a:p>
            <a:r>
              <a:rPr lang="en-US" i="1" dirty="0">
                <a:solidFill>
                  <a:srgbClr val="60A0B0"/>
                </a:solidFill>
                <a:effectLst/>
              </a:rPr>
              <a:t>#&gt; [1] TRUE</a:t>
            </a:r>
          </a:p>
          <a:p>
            <a:endParaRPr lang="en-US" dirty="0"/>
          </a:p>
        </p:txBody>
      </p:sp>
      <p:sp>
        <p:nvSpPr>
          <p:cNvPr id="9" name="Right Arrow 8"/>
          <p:cNvSpPr/>
          <p:nvPr/>
        </p:nvSpPr>
        <p:spPr>
          <a:xfrm>
            <a:off x="4241303" y="5676795"/>
            <a:ext cx="872564" cy="334537"/>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755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TotalTime>
  <Words>789</Words>
  <Application>Microsoft Macintosh PowerPoint</Application>
  <PresentationFormat>Widescreen</PresentationFormat>
  <Paragraphs>102</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Helvetica Neue</vt:lpstr>
      <vt:lpstr>Mangal</vt:lpstr>
      <vt:lpstr>MinionPro</vt:lpstr>
      <vt:lpstr>MyriadPro</vt:lpstr>
      <vt:lpstr>UbuntuMono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kelseyandersen1@outlook.com</cp:lastModifiedBy>
  <cp:revision>77</cp:revision>
  <dcterms:created xsi:type="dcterms:W3CDTF">2018-07-02T13:32:19Z</dcterms:created>
  <dcterms:modified xsi:type="dcterms:W3CDTF">2018-07-04T01:17:05Z</dcterms:modified>
</cp:coreProperties>
</file>